
<file path=[Content_Types].xml><?xml version="1.0" encoding="utf-8"?>
<Types xmlns="http://schemas.openxmlformats.org/package/2006/content-types">
  <Default Extension="jpeg" ContentType="image/jpeg"/>
  <Default Extension="JPG" ContentType="image/.jpg"/>
  <Default Extension="png" ContentType="image/pn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70" r:id="rId5"/>
    <p:sldId id="272" r:id="rId6"/>
    <p:sldId id="258" r:id="rId7"/>
    <p:sldId id="320" r:id="rId8"/>
    <p:sldId id="268" r:id="rId9"/>
    <p:sldId id="345" r:id="rId10"/>
    <p:sldId id="275" r:id="rId11"/>
    <p:sldId id="373" r:id="rId12"/>
    <p:sldId id="300" r:id="rId13"/>
    <p:sldId id="302" r:id="rId14"/>
    <p:sldId id="359" r:id="rId15"/>
    <p:sldId id="360" r:id="rId16"/>
    <p:sldId id="287" r:id="rId17"/>
    <p:sldId id="281" r:id="rId18"/>
    <p:sldId id="282" r:id="rId1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a:srgbClr val="FF3300"/>
    <a:srgbClr val="006600"/>
    <a:srgbClr val="264EA6"/>
    <a:srgbClr val="FF6600"/>
    <a:srgbClr val="0066FF"/>
    <a:srgbClr val="990000"/>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1598"/>
    <p:restoredTop sz="94636"/>
  </p:normalViewPr>
  <p:slideViewPr>
    <p:cSldViewPr showGuides="1">
      <p:cViewPr varScale="1">
        <p:scale>
          <a:sx n="94" d="100"/>
          <a:sy n="94" d="100"/>
        </p:scale>
        <p:origin x="-1050" y="-90"/>
      </p:cViewPr>
      <p:guideLst>
        <p:guide orient="horz" pos="2051"/>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1506" name="标题 21505"/>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1507" name="文本占位符 21506"/>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1508" name="日期占位符 2150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fld id="{BB962C8B-B14F-4D97-AF65-F5344CB8AC3E}" type="datetimeFigureOut">
              <a:rPr lang="zh-CN" altLang="en-US" dirty="0">
                <a:latin typeface="Arial" panose="020B0604020202020204" pitchFamily="34" charset="0"/>
              </a:rPr>
            </a:fld>
            <a:endParaRPr lang="zh-CN" altLang="en-US" dirty="0">
              <a:latin typeface="Arial" panose="020B0604020202020204" pitchFamily="34" charset="0"/>
            </a:endParaRPr>
          </a:p>
        </p:txBody>
      </p:sp>
      <p:sp>
        <p:nvSpPr>
          <p:cNvPr id="21509" name="页脚占位符 2150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21510" name="灯片编号占位符 2150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4.tiff"/><Relationship Id="rId5" Type="http://schemas.openxmlformats.org/officeDocument/2006/relationships/image" Target="../media/image3.tiff"/><Relationship Id="rId4" Type="http://schemas.openxmlformats.org/officeDocument/2006/relationships/image" Target="../media/image2.tiff"/><Relationship Id="rId3" Type="http://schemas.openxmlformats.org/officeDocument/2006/relationships/image" Target="../media/image1.tiff"/><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tiff"/><Relationship Id="rId1" Type="http://schemas.openxmlformats.org/officeDocument/2006/relationships/image" Target="../media/image5.tiff"/></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tiff"/><Relationship Id="rId2" Type="http://schemas.openxmlformats.org/officeDocument/2006/relationships/image" Target="../media/image8.tiff"/><Relationship Id="rId1" Type="http://schemas.openxmlformats.org/officeDocument/2006/relationships/image" Target="../media/image7.tif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tiff"/><Relationship Id="rId1" Type="http://schemas.openxmlformats.org/officeDocument/2006/relationships/image" Target="../media/image10.tiff"/></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tiff"/></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9" name="矩形 2052"/>
          <p:cNvSpPr/>
          <p:nvPr/>
        </p:nvSpPr>
        <p:spPr>
          <a:xfrm>
            <a:off x="2938463" y="2892425"/>
            <a:ext cx="2851150" cy="768350"/>
          </a:xfrm>
          <a:prstGeom prst="rect">
            <a:avLst/>
          </a:prstGeom>
          <a:noFill/>
          <a:ln w="9525">
            <a:noFill/>
          </a:ln>
        </p:spPr>
        <p:txBody>
          <a:bodyPr wrap="none">
            <a:spAutoFit/>
          </a:bodyPr>
          <a:p>
            <a:pPr algn="ctr"/>
            <a:r>
              <a:rPr lang="zh-CN" altLang="en-US" sz="4400" dirty="0">
                <a:solidFill>
                  <a:srgbClr val="000000"/>
                </a:solidFill>
                <a:latin typeface="Arial" panose="020B0604020202020204" pitchFamily="34" charset="0"/>
              </a:rPr>
              <a:t>24</a:t>
            </a:r>
            <a:r>
              <a:rPr lang="en-US" altLang="zh-CN" sz="4400">
                <a:solidFill>
                  <a:srgbClr val="000000"/>
                </a:solidFill>
                <a:latin typeface="Arial" panose="020B0604020202020204" pitchFamily="34" charset="0"/>
              </a:rPr>
              <a:t>*</a:t>
            </a:r>
            <a:r>
              <a:rPr lang="zh-CN" altLang="en-US" sz="4400" dirty="0">
                <a:solidFill>
                  <a:srgbClr val="000000"/>
                </a:solidFill>
                <a:latin typeface="Arial" panose="020B0604020202020204" pitchFamily="34" charset="0"/>
              </a:rPr>
              <a:t> 黄继光</a:t>
            </a:r>
            <a:endParaRPr lang="zh-CN" altLang="en-US" sz="4400" dirty="0">
              <a:solidFill>
                <a:srgbClr val="000000"/>
              </a:solidFill>
              <a:latin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矩形 25606"/>
          <p:cNvSpPr/>
          <p:nvPr/>
        </p:nvSpPr>
        <p:spPr>
          <a:xfrm>
            <a:off x="250825" y="1268413"/>
            <a:ext cx="5834063" cy="5329237"/>
          </a:xfrm>
          <a:prstGeom prst="rect">
            <a:avLst/>
          </a:prstGeom>
          <a:solidFill>
            <a:schemeClr val="bg1"/>
          </a:solidFill>
          <a:ln w="9525">
            <a:noFill/>
          </a:ln>
        </p:spPr>
        <p:txBody>
          <a:bodyPr/>
          <a:p>
            <a:endParaRPr lang="zh-CN" altLang="en-US" dirty="0">
              <a:latin typeface="Arial" panose="020B0604020202020204" pitchFamily="34" charset="0"/>
            </a:endParaRPr>
          </a:p>
        </p:txBody>
      </p:sp>
      <p:pic>
        <p:nvPicPr>
          <p:cNvPr id="11266" name="图片 25601"/>
          <p:cNvPicPr>
            <a:picLocks noChangeAspect="1"/>
          </p:cNvPicPr>
          <p:nvPr/>
        </p:nvPicPr>
        <p:blipFill>
          <a:blip r:embed="rId1"/>
          <a:stretch>
            <a:fillRect/>
          </a:stretch>
        </p:blipFill>
        <p:spPr>
          <a:xfrm>
            <a:off x="1692275" y="260350"/>
            <a:ext cx="2171700" cy="666750"/>
          </a:xfrm>
          <a:prstGeom prst="rect">
            <a:avLst/>
          </a:prstGeom>
          <a:noFill/>
          <a:ln w="9525">
            <a:noFill/>
          </a:ln>
        </p:spPr>
      </p:pic>
      <p:pic>
        <p:nvPicPr>
          <p:cNvPr id="11267" name="图片 25602"/>
          <p:cNvPicPr>
            <a:picLocks noChangeAspect="1"/>
          </p:cNvPicPr>
          <p:nvPr/>
        </p:nvPicPr>
        <p:blipFill>
          <a:blip r:embed="rId2"/>
          <a:stretch>
            <a:fillRect/>
          </a:stretch>
        </p:blipFill>
        <p:spPr>
          <a:xfrm>
            <a:off x="6659563" y="260350"/>
            <a:ext cx="2019300" cy="628650"/>
          </a:xfrm>
          <a:prstGeom prst="rect">
            <a:avLst/>
          </a:prstGeom>
          <a:noFill/>
          <a:ln w="9525">
            <a:noFill/>
          </a:ln>
        </p:spPr>
      </p:pic>
      <p:sp>
        <p:nvSpPr>
          <p:cNvPr id="11268" name="文本框 25603"/>
          <p:cNvSpPr txBox="1"/>
          <p:nvPr/>
        </p:nvSpPr>
        <p:spPr>
          <a:xfrm>
            <a:off x="250825" y="1270000"/>
            <a:ext cx="5761038" cy="2416175"/>
          </a:xfrm>
          <a:prstGeom prst="rect">
            <a:avLst/>
          </a:prstGeom>
          <a:noFill/>
          <a:ln w="9525">
            <a:noFill/>
          </a:ln>
        </p:spPr>
        <p:txBody>
          <a:bodyPr>
            <a:spAutoFit/>
          </a:bodyPr>
          <a:p>
            <a:pPr>
              <a:lnSpc>
                <a:spcPct val="120000"/>
              </a:lnSpc>
            </a:pPr>
            <a:r>
              <a:rPr lang="en-US" altLang="zh-CN">
                <a:latin typeface="Arial" panose="020B0604020202020204" pitchFamily="34" charset="0"/>
              </a:rPr>
              <a:t>            1952年10月，上甘岭战役(yì)打响了。这是朝鲜战场上最激烈的一次阵地战。</a:t>
            </a:r>
            <a:endParaRPr lang="en-US" altLang="zh-CN">
              <a:latin typeface="Arial" panose="020B0604020202020204" pitchFamily="34" charset="0"/>
            </a:endParaRPr>
          </a:p>
          <a:p>
            <a:pPr>
              <a:lnSpc>
                <a:spcPct val="120000"/>
              </a:lnSpc>
            </a:pPr>
            <a:r>
              <a:rPr lang="zh-CN" altLang="en-US">
                <a:solidFill>
                  <a:srgbClr val="0066FF"/>
                </a:solidFill>
                <a:latin typeface="Arial" panose="020B0604020202020204" pitchFamily="34" charset="0"/>
              </a:rPr>
              <a:t>      </a:t>
            </a:r>
            <a:r>
              <a:rPr lang="zh-CN" altLang="en-US" dirty="0">
                <a:solidFill>
                  <a:srgbClr val="0066FF"/>
                </a:solidFill>
                <a:latin typeface="Arial" panose="020B0604020202020204" pitchFamily="34" charset="0"/>
                <a:ea typeface="黑体" panose="02010609060101010101" pitchFamily="2" charset="-122"/>
              </a:rPr>
              <a:t>【段解</a:t>
            </a:r>
            <a:r>
              <a:rPr lang="zh-CN" altLang="en-US">
                <a:solidFill>
                  <a:srgbClr val="0066FF"/>
                </a:solidFill>
                <a:latin typeface="Arial" panose="020B0604020202020204" pitchFamily="34" charset="0"/>
                <a:ea typeface="黑体" panose="02010609060101010101" pitchFamily="2" charset="-122"/>
              </a:rPr>
              <a:t>】</a:t>
            </a:r>
            <a:r>
              <a:rPr lang="zh-CN" altLang="en-US" dirty="0">
                <a:solidFill>
                  <a:srgbClr val="0066FF"/>
                </a:solidFill>
                <a:latin typeface="Arial" panose="020B0604020202020204" pitchFamily="34" charset="0"/>
                <a:ea typeface="楷体_GB2312" pitchFamily="49" charset="-122"/>
              </a:rPr>
              <a:t>开篇点明事件发生的时间、地点。</a:t>
            </a:r>
            <a:endParaRPr lang="zh-CN" altLang="en-US" dirty="0">
              <a:solidFill>
                <a:srgbClr val="0066FF"/>
              </a:solidFill>
              <a:latin typeface="Arial" panose="020B0604020202020204" pitchFamily="34" charset="0"/>
              <a:ea typeface="楷体_GB2312" pitchFamily="49" charset="-122"/>
            </a:endParaRPr>
          </a:p>
          <a:p>
            <a:pPr>
              <a:lnSpc>
                <a:spcPct val="120000"/>
              </a:lnSpc>
            </a:pPr>
            <a:r>
              <a:rPr lang="en-US" altLang="zh-CN">
                <a:latin typeface="Arial" panose="020B0604020202020204" pitchFamily="34" charset="0"/>
              </a:rPr>
              <a:t>            黄继光所在的营已经持续战斗了四天四夜，第五天夜晚接到上级的命令，要在黎明之前夺下被敌人占领的597.9高地。</a:t>
            </a:r>
            <a:r>
              <a:rPr lang="en-US" altLang="zh-CN">
                <a:solidFill>
                  <a:srgbClr val="006600"/>
                </a:solidFill>
                <a:latin typeface="Arial" panose="020B0604020202020204" pitchFamily="34" charset="0"/>
                <a:sym typeface="宋体" panose="02010600030101010101" pitchFamily="2" charset="-122"/>
              </a:rPr>
              <a:t>❶</a:t>
            </a:r>
            <a:endParaRPr lang="en-US" altLang="zh-CN">
              <a:solidFill>
                <a:srgbClr val="006600"/>
              </a:solidFill>
              <a:latin typeface="Arial" panose="020B0604020202020204" pitchFamily="34" charset="0"/>
              <a:sym typeface="宋体" panose="02010600030101010101" pitchFamily="2" charset="-122"/>
            </a:endParaRPr>
          </a:p>
          <a:p>
            <a:pPr>
              <a:lnSpc>
                <a:spcPct val="120000"/>
              </a:lnSpc>
            </a:pPr>
            <a:r>
              <a:rPr lang="zh-CN" altLang="en-US">
                <a:solidFill>
                  <a:srgbClr val="0066FF"/>
                </a:solidFill>
                <a:latin typeface="Arial" panose="020B0604020202020204" pitchFamily="34" charset="0"/>
              </a:rPr>
              <a:t>      </a:t>
            </a:r>
            <a:r>
              <a:rPr lang="zh-CN" altLang="en-US" dirty="0">
                <a:solidFill>
                  <a:srgbClr val="0066FF"/>
                </a:solidFill>
                <a:latin typeface="Arial" panose="020B0604020202020204" pitchFamily="34" charset="0"/>
                <a:ea typeface="黑体" panose="02010609060101010101" pitchFamily="2" charset="-122"/>
              </a:rPr>
              <a:t>【段解</a:t>
            </a:r>
            <a:r>
              <a:rPr lang="zh-CN" altLang="en-US">
                <a:solidFill>
                  <a:srgbClr val="0066FF"/>
                </a:solidFill>
                <a:latin typeface="Arial" panose="020B0604020202020204" pitchFamily="34" charset="0"/>
                <a:ea typeface="黑体" panose="02010609060101010101" pitchFamily="2" charset="-122"/>
              </a:rPr>
              <a:t>】</a:t>
            </a:r>
            <a:r>
              <a:rPr lang="zh-CN" altLang="en-US" dirty="0">
                <a:solidFill>
                  <a:srgbClr val="0066FF"/>
                </a:solidFill>
                <a:latin typeface="Arial" panose="020B0604020202020204" pitchFamily="34" charset="0"/>
                <a:ea typeface="楷体_GB2312" pitchFamily="49" charset="-122"/>
              </a:rPr>
              <a:t>接受命令，夺占高地。</a:t>
            </a:r>
            <a:endParaRPr lang="en-US" altLang="zh-CN">
              <a:solidFill>
                <a:srgbClr val="006600"/>
              </a:solidFill>
              <a:latin typeface="Arial" panose="020B0604020202020204" pitchFamily="34" charset="0"/>
              <a:sym typeface="宋体" panose="02010600030101010101" pitchFamily="2" charset="-122"/>
            </a:endParaRPr>
          </a:p>
        </p:txBody>
      </p:sp>
      <p:sp>
        <p:nvSpPr>
          <p:cNvPr id="11269" name="TextBox 1"/>
          <p:cNvSpPr/>
          <p:nvPr/>
        </p:nvSpPr>
        <p:spPr>
          <a:xfrm>
            <a:off x="6267450" y="1268413"/>
            <a:ext cx="2625725" cy="5492750"/>
          </a:xfrm>
          <a:prstGeom prst="rect">
            <a:avLst/>
          </a:prstGeom>
          <a:solidFill>
            <a:srgbClr val="B3C6E7"/>
          </a:solidFill>
          <a:ln w="9525">
            <a:noFill/>
          </a:ln>
        </p:spPr>
        <p:txBody>
          <a:bodyPr>
            <a:spAutoFit/>
          </a:bodyPr>
          <a:p>
            <a:r>
              <a:rPr lang="en-US" altLang="zh-CN" sz="1300">
                <a:solidFill>
                  <a:srgbClr val="FF6600"/>
                </a:solidFill>
                <a:latin typeface="仿宋_GB2312" pitchFamily="49" charset="-122"/>
                <a:ea typeface="仿宋_GB2312" pitchFamily="49" charset="-122"/>
                <a:sym typeface="宋体" panose="02010600030101010101" pitchFamily="2" charset="-122"/>
              </a:rPr>
              <a:t>①</a:t>
            </a:r>
            <a:r>
              <a:rPr lang="zh-CN" altLang="en-US" sz="1300" dirty="0">
                <a:latin typeface="仿宋_GB2312" pitchFamily="49" charset="-122"/>
                <a:ea typeface="仿宋_GB2312" pitchFamily="49" charset="-122"/>
              </a:rPr>
              <a:t>突击：集中兵力向敌人防御阵地猛烈而急速地攻击。</a:t>
            </a:r>
            <a:endParaRPr lang="zh-CN" altLang="en-US" sz="1300" dirty="0">
              <a:latin typeface="仿宋_GB2312" pitchFamily="49" charset="-122"/>
              <a:ea typeface="仿宋_GB2312" pitchFamily="49" charset="-122"/>
            </a:endParaRPr>
          </a:p>
          <a:p>
            <a:r>
              <a:rPr lang="zh-CN" altLang="en-US" sz="1300" dirty="0">
                <a:latin typeface="Arial" panose="020B0604020202020204" pitchFamily="34" charset="0"/>
                <a:ea typeface="黑体" panose="02010609060101010101" pitchFamily="2" charset="-122"/>
              </a:rPr>
              <a:t>造句：</a:t>
            </a:r>
            <a:r>
              <a:rPr lang="zh-CN" altLang="en-US" sz="1300" dirty="0">
                <a:latin typeface="Arial" panose="020B0604020202020204" pitchFamily="34" charset="0"/>
                <a:ea typeface="仿宋_GB2312" pitchFamily="49" charset="-122"/>
              </a:rPr>
              <a:t>他们五人组成敢死队向敌人的一个据点发起突击。</a:t>
            </a:r>
            <a:endParaRPr lang="zh-CN" altLang="en-US" sz="1300" dirty="0">
              <a:latin typeface="Arial" panose="020B0604020202020204" pitchFamily="34" charset="0"/>
              <a:ea typeface="仿宋_GB2312" pitchFamily="49" charset="-122"/>
            </a:endParaRPr>
          </a:p>
          <a:p>
            <a:endParaRPr lang="en-US" altLang="zh-CN" sz="1300">
              <a:solidFill>
                <a:srgbClr val="006600"/>
              </a:solidFill>
              <a:latin typeface="宋体" panose="02010600030101010101" pitchFamily="2" charset="-122"/>
            </a:endParaRPr>
          </a:p>
          <a:p>
            <a:r>
              <a:rPr lang="en-US" altLang="zh-CN" sz="1300">
                <a:solidFill>
                  <a:srgbClr val="006600"/>
                </a:solidFill>
                <a:latin typeface="宋体" panose="02010600030101010101" pitchFamily="2" charset="-122"/>
              </a:rPr>
              <a:t>❶</a:t>
            </a:r>
            <a:r>
              <a:rPr lang="zh-CN" altLang="en-US" sz="1300" dirty="0">
                <a:latin typeface="Arial" panose="020B0604020202020204" pitchFamily="34" charset="0"/>
              </a:rPr>
              <a:t>赏析：黄继光所在的营已经持续战斗了四天四夜，第五天夜晚接到上级的命令，要在黎明之前夺下被敌人占领的597.9高地。</a:t>
            </a:r>
            <a:endParaRPr lang="zh-CN" altLang="en-US" sz="1300" dirty="0">
              <a:latin typeface="Arial" panose="020B0604020202020204" pitchFamily="34" charset="0"/>
            </a:endParaRPr>
          </a:p>
          <a:p>
            <a:r>
              <a:rPr lang="zh-CN" altLang="en-US" sz="1300" dirty="0">
                <a:latin typeface="Arial" panose="020B0604020202020204" pitchFamily="34" charset="0"/>
              </a:rPr>
              <a:t>      </a:t>
            </a:r>
            <a:r>
              <a:rPr lang="zh-CN" altLang="en-US" sz="1300" dirty="0">
                <a:latin typeface="Arial" panose="020B0604020202020204" pitchFamily="34" charset="0"/>
                <a:ea typeface="仿宋_GB2312" pitchFamily="49" charset="-122"/>
              </a:rPr>
              <a:t>上级交给的任务是要在黎明之前夺下敌人的597.9高地，从“四天四夜”一词我们感受到战斗持续了很长时间，战士们的身体相当疲劳。除“四天四夜”外，这句话中表示时间的词语还有“第五天夜晚”“黎明”，从这两个词语中体会到，完成任务的时间紧迫。由此可知，完成任务的难度大。</a:t>
            </a:r>
            <a:endParaRPr lang="zh-CN" altLang="en-US" sz="1300" dirty="0">
              <a:latin typeface="Arial" panose="020B0604020202020204" pitchFamily="34" charset="0"/>
              <a:ea typeface="仿宋_GB2312" pitchFamily="49" charset="-122"/>
            </a:endParaRPr>
          </a:p>
          <a:p>
            <a:r>
              <a:rPr lang="en-US" altLang="zh-CN" sz="1300">
                <a:solidFill>
                  <a:srgbClr val="006600"/>
                </a:solidFill>
                <a:latin typeface="宋体" panose="02010600030101010101" pitchFamily="2" charset="-122"/>
              </a:rPr>
              <a:t>❷</a:t>
            </a:r>
            <a:r>
              <a:rPr lang="zh-CN" altLang="en-US" sz="1300" dirty="0">
                <a:latin typeface="Arial" panose="020B0604020202020204" pitchFamily="34" charset="0"/>
              </a:rPr>
              <a:t>赏析：突然，敌人一个火力点凶猛地射击起来。战士们屡次突击，都被比雨点还密的枪弹压了回来。</a:t>
            </a:r>
            <a:endParaRPr lang="zh-CN" altLang="en-US" sz="1300" dirty="0">
              <a:latin typeface="Arial" panose="020B0604020202020204" pitchFamily="34" charset="0"/>
            </a:endParaRPr>
          </a:p>
          <a:p>
            <a:r>
              <a:rPr lang="zh-CN" altLang="en-US" sz="1300" dirty="0">
                <a:latin typeface="Arial" panose="020B0604020202020204" pitchFamily="34" charset="0"/>
              </a:rPr>
              <a:t>       </a:t>
            </a:r>
            <a:r>
              <a:rPr lang="zh-CN" altLang="en-US" sz="1300" dirty="0">
                <a:latin typeface="Arial" panose="020B0604020202020204" pitchFamily="34" charset="0"/>
                <a:ea typeface="仿宋_GB2312" pitchFamily="49" charset="-122"/>
                <a:sym typeface="宋体" panose="02010600030101010101" pitchFamily="2" charset="-122"/>
              </a:rPr>
              <a:t>“屡次”一词表示“多次”。“比雨点还密”说明枪弹异常密集。“压”字说明敌人疯狂射击，我军受阻，难以前进。</a:t>
            </a:r>
            <a:endParaRPr lang="zh-CN" altLang="en-US" sz="1300" dirty="0">
              <a:latin typeface="Arial" panose="020B0604020202020204" pitchFamily="34" charset="0"/>
              <a:ea typeface="仿宋_GB2312" pitchFamily="49" charset="-122"/>
              <a:sym typeface="宋体" panose="02010600030101010101" pitchFamily="2" charset="-122"/>
            </a:endParaRPr>
          </a:p>
        </p:txBody>
      </p:sp>
      <p:pic>
        <p:nvPicPr>
          <p:cNvPr id="11270" name="图片 1" descr="方1"/>
          <p:cNvPicPr>
            <a:picLocks noChangeAspect="1"/>
          </p:cNvPicPr>
          <p:nvPr/>
        </p:nvPicPr>
        <p:blipFill>
          <a:blip r:embed="rId3"/>
          <a:stretch>
            <a:fillRect/>
          </a:stretch>
        </p:blipFill>
        <p:spPr>
          <a:xfrm>
            <a:off x="863600" y="1379538"/>
            <a:ext cx="225425" cy="225425"/>
          </a:xfrm>
          <a:prstGeom prst="rect">
            <a:avLst/>
          </a:prstGeom>
          <a:noFill/>
          <a:ln w="9525">
            <a:noFill/>
          </a:ln>
        </p:spPr>
      </p:pic>
      <p:pic>
        <p:nvPicPr>
          <p:cNvPr id="11271" name="图片 1" descr="方2"/>
          <p:cNvPicPr>
            <a:picLocks noChangeAspect="1"/>
          </p:cNvPicPr>
          <p:nvPr/>
        </p:nvPicPr>
        <p:blipFill>
          <a:blip r:embed="rId4"/>
          <a:stretch>
            <a:fillRect/>
          </a:stretch>
        </p:blipFill>
        <p:spPr>
          <a:xfrm>
            <a:off x="863600" y="2378075"/>
            <a:ext cx="225425" cy="225425"/>
          </a:xfrm>
          <a:prstGeom prst="rect">
            <a:avLst/>
          </a:prstGeom>
          <a:noFill/>
          <a:ln w="9525">
            <a:noFill/>
          </a:ln>
        </p:spPr>
      </p:pic>
      <p:sp>
        <p:nvSpPr>
          <p:cNvPr id="11272" name="文本框 25603"/>
          <p:cNvSpPr txBox="1"/>
          <p:nvPr/>
        </p:nvSpPr>
        <p:spPr>
          <a:xfrm>
            <a:off x="250825" y="4324350"/>
            <a:ext cx="5761038" cy="2084388"/>
          </a:xfrm>
          <a:prstGeom prst="rect">
            <a:avLst/>
          </a:prstGeom>
          <a:noFill/>
          <a:ln w="9525">
            <a:noFill/>
          </a:ln>
        </p:spPr>
        <p:txBody>
          <a:bodyPr>
            <a:spAutoFit/>
          </a:bodyPr>
          <a:p>
            <a:pPr>
              <a:lnSpc>
                <a:spcPct val="120000"/>
              </a:lnSpc>
            </a:pPr>
            <a:r>
              <a:rPr lang="en-US" altLang="zh-CN">
                <a:latin typeface="Arial" panose="020B0604020202020204" pitchFamily="34" charset="0"/>
                <a:sym typeface="宋体" panose="02010600030101010101" pitchFamily="2" charset="-122"/>
              </a:rPr>
              <a:t>            进攻开始了，大炮在轰鸣。战士们占领了一个又一个山头，就要到达597.9高地的主峰了。突然，敌人一个火力点凶猛地射击起来。战士们屡(lǚ)次突击</a:t>
            </a:r>
            <a:r>
              <a:rPr lang="en-US" altLang="zh-CN" baseline="30000">
                <a:solidFill>
                  <a:srgbClr val="FF3300"/>
                </a:solidFill>
                <a:latin typeface="Arial" panose="020B0604020202020204" pitchFamily="34" charset="0"/>
                <a:sym typeface="宋体" panose="02010600030101010101" pitchFamily="2" charset="-122"/>
              </a:rPr>
              <a:t>①</a:t>
            </a:r>
            <a:r>
              <a:rPr lang="en-US" altLang="zh-CN">
                <a:latin typeface="Arial" panose="020B0604020202020204" pitchFamily="34" charset="0"/>
                <a:sym typeface="宋体" panose="02010600030101010101" pitchFamily="2" charset="-122"/>
              </a:rPr>
              <a:t>，都被比雨点还密的枪弹压了回来。</a:t>
            </a:r>
            <a:r>
              <a:rPr lang="en-US" altLang="zh-CN">
                <a:solidFill>
                  <a:srgbClr val="006600"/>
                </a:solidFill>
                <a:latin typeface="Arial" panose="020B0604020202020204" pitchFamily="34" charset="0"/>
                <a:sym typeface="宋体" panose="02010600030101010101" pitchFamily="2" charset="-122"/>
              </a:rPr>
              <a:t>❷</a:t>
            </a:r>
            <a:endParaRPr lang="en-US" altLang="zh-CN">
              <a:latin typeface="Arial" panose="020B0604020202020204" pitchFamily="34" charset="0"/>
              <a:sym typeface="宋体" panose="02010600030101010101" pitchFamily="2" charset="-122"/>
            </a:endParaRPr>
          </a:p>
          <a:p>
            <a:pPr>
              <a:lnSpc>
                <a:spcPct val="120000"/>
              </a:lnSpc>
            </a:pPr>
            <a:r>
              <a:rPr lang="en-US" altLang="zh-CN">
                <a:latin typeface="Arial" panose="020B0604020202020204" pitchFamily="34" charset="0"/>
                <a:sym typeface="宋体" panose="02010600030101010101" pitchFamily="2" charset="-122"/>
              </a:rPr>
              <a:t>            </a:t>
            </a:r>
            <a:r>
              <a:rPr lang="en-US" altLang="zh-CN" err="1">
                <a:latin typeface="Arial" panose="020B0604020202020204" pitchFamily="34" charset="0"/>
                <a:sym typeface="宋体" panose="02010600030101010101" pitchFamily="2" charset="-122"/>
              </a:rPr>
              <a:t>东方升起了启明星，营参谋(móu)长看看表，已经四点多了</a:t>
            </a:r>
            <a:r>
              <a:rPr lang="en-US" altLang="zh-CN">
                <a:latin typeface="Arial" panose="020B0604020202020204" pitchFamily="34" charset="0"/>
                <a:sym typeface="宋体" panose="02010600030101010101" pitchFamily="2" charset="-122"/>
              </a:rPr>
              <a:t>。</a:t>
            </a:r>
            <a:r>
              <a:rPr lang="zh-CN" altLang="en-US" dirty="0">
                <a:solidFill>
                  <a:srgbClr val="808000"/>
                </a:solidFill>
                <a:latin typeface="Arial" panose="020B0604020202020204" pitchFamily="34" charset="0"/>
                <a:ea typeface="黑体" panose="02010609060101010101" pitchFamily="2" charset="-122"/>
                <a:sym typeface="宋体" panose="02010600030101010101" pitchFamily="2" charset="-122"/>
              </a:rPr>
              <a:t>【句解</a:t>
            </a:r>
            <a:r>
              <a:rPr lang="zh-CN" altLang="en-US" dirty="0">
                <a:solidFill>
                  <a:srgbClr val="808000"/>
                </a:solidFill>
                <a:latin typeface="Arial" panose="020B0604020202020204" pitchFamily="34" charset="0"/>
                <a:ea typeface="楷体_GB2312" pitchFamily="49" charset="-122"/>
                <a:sym typeface="宋体" panose="02010600030101010101" pitchFamily="2" charset="-122"/>
              </a:rPr>
              <a:t>：启明星在我国古代指日出以前，</a:t>
            </a:r>
            <a:endParaRPr lang="en-US" altLang="zh-CN">
              <a:solidFill>
                <a:srgbClr val="006600"/>
              </a:solidFill>
              <a:latin typeface="Arial" panose="020B0604020202020204" pitchFamily="34" charset="0"/>
              <a:sym typeface="宋体" panose="02010600030101010101" pitchFamily="2" charset="-122"/>
            </a:endParaRPr>
          </a:p>
        </p:txBody>
      </p:sp>
      <p:sp>
        <p:nvSpPr>
          <p:cNvPr id="11273" name="文本框 106500"/>
          <p:cNvSpPr txBox="1"/>
          <p:nvPr/>
        </p:nvSpPr>
        <p:spPr>
          <a:xfrm>
            <a:off x="323850" y="3648075"/>
            <a:ext cx="5688013" cy="644525"/>
          </a:xfrm>
          <a:prstGeom prst="rect">
            <a:avLst/>
          </a:prstGeom>
          <a:solidFill>
            <a:srgbClr val="ACDC84"/>
          </a:solidFill>
          <a:ln w="9525">
            <a:noFill/>
          </a:ln>
        </p:spPr>
        <p:txBody>
          <a:bodyPr>
            <a:spAutoFit/>
          </a:bodyPr>
          <a:p>
            <a:r>
              <a:rPr lang="zh-CN" altLang="zh-CN" dirty="0">
                <a:latin typeface="黑体" panose="02010609060101010101" pitchFamily="2" charset="-122"/>
                <a:ea typeface="黑体" panose="02010609060101010101" pitchFamily="2" charset="-122"/>
              </a:rPr>
              <a:t>第一部分（第1—2自然段）：事情起因。写黄继光所在的营接到了在黎明前攻占高地的任务。</a:t>
            </a:r>
            <a:endParaRPr lang="zh-CN" altLang="zh-CN" dirty="0">
              <a:latin typeface="黑体" panose="02010609060101010101" pitchFamily="2" charset="-122"/>
              <a:ea typeface="黑体" panose="02010609060101010101" pitchFamily="2" charset="-122"/>
            </a:endParaRPr>
          </a:p>
        </p:txBody>
      </p:sp>
      <p:pic>
        <p:nvPicPr>
          <p:cNvPr id="11274" name="图片 3" descr="方3"/>
          <p:cNvPicPr>
            <a:picLocks noChangeAspect="1"/>
          </p:cNvPicPr>
          <p:nvPr/>
        </p:nvPicPr>
        <p:blipFill>
          <a:blip r:embed="rId5"/>
          <a:stretch>
            <a:fillRect/>
          </a:stretch>
        </p:blipFill>
        <p:spPr>
          <a:xfrm>
            <a:off x="863600" y="4437063"/>
            <a:ext cx="225425" cy="225425"/>
          </a:xfrm>
          <a:prstGeom prst="rect">
            <a:avLst/>
          </a:prstGeom>
          <a:noFill/>
          <a:ln w="9525">
            <a:noFill/>
          </a:ln>
        </p:spPr>
      </p:pic>
      <p:pic>
        <p:nvPicPr>
          <p:cNvPr id="11275" name="图片 4" descr="方4"/>
          <p:cNvPicPr>
            <a:picLocks noChangeAspect="1"/>
          </p:cNvPicPr>
          <p:nvPr/>
        </p:nvPicPr>
        <p:blipFill>
          <a:blip r:embed="rId6"/>
          <a:stretch>
            <a:fillRect/>
          </a:stretch>
        </p:blipFill>
        <p:spPr>
          <a:xfrm>
            <a:off x="863600" y="5749925"/>
            <a:ext cx="225425" cy="225425"/>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矩形 56321"/>
          <p:cNvSpPr/>
          <p:nvPr/>
        </p:nvSpPr>
        <p:spPr>
          <a:xfrm>
            <a:off x="250825" y="333375"/>
            <a:ext cx="5834063" cy="5832475"/>
          </a:xfrm>
          <a:prstGeom prst="rect">
            <a:avLst/>
          </a:prstGeom>
          <a:solidFill>
            <a:schemeClr val="bg1"/>
          </a:solidFill>
          <a:ln w="9525">
            <a:noFill/>
          </a:ln>
        </p:spPr>
        <p:txBody>
          <a:bodyPr/>
          <a:p>
            <a:endParaRPr lang="zh-CN" altLang="en-US" dirty="0">
              <a:latin typeface="Arial" panose="020B0604020202020204" pitchFamily="34" charset="0"/>
            </a:endParaRPr>
          </a:p>
        </p:txBody>
      </p:sp>
      <p:sp>
        <p:nvSpPr>
          <p:cNvPr id="12290" name="TextBox 1"/>
          <p:cNvSpPr/>
          <p:nvPr/>
        </p:nvSpPr>
        <p:spPr>
          <a:xfrm>
            <a:off x="6227763" y="333375"/>
            <a:ext cx="2665412" cy="6338888"/>
          </a:xfrm>
          <a:prstGeom prst="rect">
            <a:avLst/>
          </a:prstGeom>
          <a:solidFill>
            <a:srgbClr val="B3C6E7"/>
          </a:solidFill>
          <a:ln w="9525">
            <a:noFill/>
          </a:ln>
        </p:spPr>
        <p:txBody>
          <a:bodyPr>
            <a:spAutoFit/>
          </a:bodyPr>
          <a:p>
            <a:r>
              <a:rPr lang="zh-CN" altLang="zh-CN" sz="1400">
                <a:solidFill>
                  <a:srgbClr val="FF6600"/>
                </a:solidFill>
                <a:latin typeface="仿宋_GB2312" pitchFamily="49" charset="-122"/>
                <a:ea typeface="仿宋_GB2312" pitchFamily="49" charset="-122"/>
                <a:sym typeface="宋体" panose="02010600030101010101" pitchFamily="2" charset="-122"/>
              </a:rPr>
              <a:t>②</a:t>
            </a:r>
            <a:r>
              <a:rPr lang="zh-CN" altLang="en-US" sz="1400" dirty="0">
                <a:latin typeface="仿宋_GB2312" pitchFamily="49" charset="-122"/>
                <a:ea typeface="仿宋_GB2312" pitchFamily="49" charset="-122"/>
              </a:rPr>
              <a:t>艰巨：困难而繁重。</a:t>
            </a:r>
            <a:endParaRPr lang="zh-CN" altLang="en-US" sz="1400" dirty="0">
              <a:latin typeface="仿宋_GB2312" pitchFamily="49" charset="-122"/>
              <a:ea typeface="仿宋_GB2312" pitchFamily="49" charset="-122"/>
            </a:endParaRPr>
          </a:p>
          <a:p>
            <a:r>
              <a:rPr lang="zh-CN" altLang="en-US" sz="1400" dirty="0">
                <a:latin typeface="Arial" panose="020B0604020202020204" pitchFamily="34" charset="0"/>
                <a:ea typeface="黑体" panose="02010609060101010101" pitchFamily="2" charset="-122"/>
                <a:sym typeface="宋体" panose="02010600030101010101" pitchFamily="2" charset="-122"/>
              </a:rPr>
              <a:t>造句：</a:t>
            </a:r>
            <a:r>
              <a:rPr lang="zh-CN" altLang="en-US" sz="1400" dirty="0">
                <a:latin typeface="Arial" panose="020B0604020202020204" pitchFamily="34" charset="0"/>
                <a:ea typeface="仿宋_GB2312" pitchFamily="49" charset="-122"/>
                <a:sym typeface="宋体" panose="02010600030101010101" pitchFamily="2" charset="-122"/>
              </a:rPr>
              <a:t>在沙漠上植树，是一项非常艰巨的工作。</a:t>
            </a:r>
            <a:endParaRPr lang="en-US" altLang="zh-CN" sz="1400">
              <a:solidFill>
                <a:srgbClr val="006600"/>
              </a:solidFill>
              <a:latin typeface="Arial" panose="020B0604020202020204" pitchFamily="34" charset="0"/>
            </a:endParaRPr>
          </a:p>
          <a:p>
            <a:r>
              <a:rPr lang="en-US" altLang="zh-CN" sz="1400">
                <a:solidFill>
                  <a:srgbClr val="006600"/>
                </a:solidFill>
                <a:latin typeface="Arial" panose="020B0604020202020204" pitchFamily="34" charset="0"/>
              </a:rPr>
              <a:t>❸</a:t>
            </a:r>
            <a:r>
              <a:rPr lang="zh-CN" altLang="zh-CN" sz="1400" dirty="0">
                <a:latin typeface="Arial" panose="020B0604020202020204" pitchFamily="34" charset="0"/>
                <a:sym typeface="宋体" panose="02010600030101010101" pitchFamily="2" charset="-122"/>
              </a:rPr>
              <a:t>思考：黄继光是在什么情况下主动请战的？</a:t>
            </a:r>
            <a:endParaRPr lang="zh-CN" altLang="zh-CN" sz="1400" dirty="0">
              <a:latin typeface="Arial" panose="020B0604020202020204" pitchFamily="34" charset="0"/>
              <a:sym typeface="宋体" panose="02010600030101010101" pitchFamily="2" charset="-122"/>
            </a:endParaRPr>
          </a:p>
          <a:p>
            <a:r>
              <a:rPr lang="zh-CN" altLang="en-US" sz="1400" dirty="0">
                <a:latin typeface="Arial" panose="020B0604020202020204" pitchFamily="34" charset="0"/>
                <a:sym typeface="宋体" panose="02010600030101010101" pitchFamily="2" charset="-122"/>
              </a:rPr>
              <a:t>       </a:t>
            </a:r>
            <a:r>
              <a:rPr lang="zh-CN" altLang="zh-CN" sz="1400">
                <a:latin typeface="Arial" panose="020B0604020202020204" pitchFamily="34" charset="0"/>
                <a:ea typeface="仿宋_GB2312" pitchFamily="49" charset="-122"/>
                <a:sym typeface="宋体" panose="02010600030101010101" pitchFamily="2" charset="-122"/>
              </a:rPr>
              <a:t>战斗已经持续了四天四夜，进攻突然被敌人的一个火力点阻挡，如果不很快摧毁这个火力点，已经夺得的那些山头就会全部丢失。</a:t>
            </a:r>
            <a:endParaRPr lang="zh-CN" altLang="zh-CN" sz="1400">
              <a:latin typeface="Arial" panose="020B0604020202020204" pitchFamily="34" charset="0"/>
              <a:ea typeface="仿宋_GB2312" pitchFamily="49" charset="-122"/>
              <a:sym typeface="宋体" panose="02010600030101010101" pitchFamily="2" charset="-122"/>
            </a:endParaRPr>
          </a:p>
          <a:p>
            <a:r>
              <a:rPr lang="en-US" altLang="zh-CN" sz="1400">
                <a:solidFill>
                  <a:srgbClr val="006600"/>
                </a:solidFill>
                <a:latin typeface="Arial" panose="020B0604020202020204" pitchFamily="34" charset="0"/>
                <a:sym typeface="宋体" panose="02010600030101010101" pitchFamily="2" charset="-122"/>
              </a:rPr>
              <a:t>❹</a:t>
            </a:r>
            <a:r>
              <a:rPr lang="zh-CN" altLang="zh-CN" sz="1400" dirty="0">
                <a:latin typeface="Arial" panose="020B0604020202020204" pitchFamily="34" charset="0"/>
                <a:sym typeface="宋体" panose="02010600030101010101" pitchFamily="2" charset="-122"/>
              </a:rPr>
              <a:t>思考：找出黄继光主动请战的句子，想象当时他是怎样想的。</a:t>
            </a:r>
            <a:endParaRPr lang="zh-CN" altLang="zh-CN" sz="1400" dirty="0">
              <a:latin typeface="Arial" panose="020B0604020202020204" pitchFamily="34" charset="0"/>
              <a:sym typeface="宋体" panose="02010600030101010101" pitchFamily="2" charset="-122"/>
            </a:endParaRPr>
          </a:p>
          <a:p>
            <a:r>
              <a:rPr lang="zh-CN" altLang="en-US" sz="1400" dirty="0">
                <a:latin typeface="Arial" panose="020B0604020202020204" pitchFamily="34" charset="0"/>
                <a:sym typeface="宋体" panose="02010600030101010101" pitchFamily="2" charset="-122"/>
              </a:rPr>
              <a:t>      </a:t>
            </a:r>
            <a:r>
              <a:rPr lang="zh-CN" altLang="zh-CN" sz="1400">
                <a:latin typeface="Arial" panose="020B0604020202020204" pitchFamily="34" charset="0"/>
                <a:ea typeface="仿宋_GB2312" pitchFamily="49" charset="-122"/>
                <a:sym typeface="宋体" panose="02010600030101010101" pitchFamily="2" charset="-122"/>
              </a:rPr>
              <a:t>他转过身来坚定地对营参谋长说：“参谋长，请把这个任务交给我吧！”他心里想：为了祖国和人民的利益，我要勇挑重担，勇往直前。</a:t>
            </a:r>
            <a:endParaRPr lang="zh-CN" altLang="zh-CN" sz="1400">
              <a:latin typeface="Arial" panose="020B0604020202020204" pitchFamily="34" charset="0"/>
              <a:ea typeface="仿宋_GB2312" pitchFamily="49" charset="-122"/>
              <a:sym typeface="宋体" panose="02010600030101010101" pitchFamily="2" charset="-122"/>
            </a:endParaRPr>
          </a:p>
          <a:p>
            <a:r>
              <a:rPr lang="en-US" altLang="zh-CN" sz="1400">
                <a:solidFill>
                  <a:srgbClr val="006600"/>
                </a:solidFill>
                <a:latin typeface="Arial" panose="020B0604020202020204" pitchFamily="34" charset="0"/>
                <a:sym typeface="宋体" panose="02010600030101010101" pitchFamily="2" charset="-122"/>
              </a:rPr>
              <a:t>❺</a:t>
            </a:r>
            <a:r>
              <a:rPr lang="zh-CN" altLang="zh-CN" sz="1400" dirty="0">
                <a:latin typeface="Arial" panose="020B0604020202020204" pitchFamily="34" charset="0"/>
              </a:rPr>
              <a:t>思考：黄继光主动请求完成这个艰巨的任务，原因是什么？</a:t>
            </a:r>
            <a:endParaRPr lang="zh-CN" altLang="zh-CN" sz="1400" dirty="0">
              <a:latin typeface="Arial" panose="020B0604020202020204" pitchFamily="34" charset="0"/>
            </a:endParaRPr>
          </a:p>
          <a:p>
            <a:r>
              <a:rPr lang="zh-CN" altLang="en-US" sz="1400" dirty="0">
                <a:latin typeface="Arial" panose="020B0604020202020204" pitchFamily="34" charset="0"/>
              </a:rPr>
              <a:t>       </a:t>
            </a:r>
            <a:r>
              <a:rPr lang="zh-CN" altLang="zh-CN" sz="1400">
                <a:latin typeface="Arial" panose="020B0604020202020204" pitchFamily="34" charset="0"/>
                <a:ea typeface="仿宋_GB2312" pitchFamily="49" charset="-122"/>
              </a:rPr>
              <a:t>（1）如果完不成任务，那么已经夺取的阵地还会失去，损失更大，他不想让更多的战友牺牲。（2）他仇恨敌人。这里主要运用神态和语言描写，从“愤怒地注视”“坚定”两个词语中可以体会到黄继光对敌人的满腔仇恨和完成任务的决心。</a:t>
            </a:r>
            <a:endParaRPr lang="zh-CN" altLang="zh-CN" sz="1400">
              <a:latin typeface="Arial" panose="020B0604020202020204" pitchFamily="34" charset="0"/>
              <a:ea typeface="仿宋_GB2312" pitchFamily="49" charset="-122"/>
            </a:endParaRPr>
          </a:p>
        </p:txBody>
      </p:sp>
      <p:sp>
        <p:nvSpPr>
          <p:cNvPr id="12291" name="文本框 25603"/>
          <p:cNvSpPr txBox="1"/>
          <p:nvPr/>
        </p:nvSpPr>
        <p:spPr>
          <a:xfrm>
            <a:off x="250825" y="336550"/>
            <a:ext cx="5761038" cy="5737225"/>
          </a:xfrm>
          <a:prstGeom prst="rect">
            <a:avLst/>
          </a:prstGeom>
          <a:noFill/>
          <a:ln w="9525">
            <a:noFill/>
          </a:ln>
        </p:spPr>
        <p:txBody>
          <a:bodyPr>
            <a:spAutoFit/>
          </a:bodyPr>
          <a:p>
            <a:pPr>
              <a:lnSpc>
                <a:spcPct val="120000"/>
              </a:lnSpc>
            </a:pPr>
            <a:r>
              <a:rPr lang="zh-CN" altLang="en-US" dirty="0">
                <a:solidFill>
                  <a:srgbClr val="808000"/>
                </a:solidFill>
                <a:latin typeface="Arial" panose="020B0604020202020204" pitchFamily="34" charset="0"/>
                <a:ea typeface="楷体_GB2312" pitchFamily="49" charset="-122"/>
                <a:sym typeface="宋体" panose="02010600030101010101" pitchFamily="2" charset="-122"/>
              </a:rPr>
              <a:t>出现在东方天空的金星。这句话说明了当时形势的严峻。】</a:t>
            </a:r>
            <a:r>
              <a:rPr lang="en-US" altLang="zh-CN">
                <a:latin typeface="Arial" panose="020B0604020202020204" pitchFamily="34" charset="0"/>
                <a:sym typeface="宋体" panose="02010600030101010101" pitchFamily="2" charset="-122"/>
              </a:rPr>
              <a:t>如果不很快摧(cuī)毁这个火力点，在黎明前就攻不下597.9高地的主峰，已经夺得的那些山头就会全部丢失。</a:t>
            </a:r>
            <a:r>
              <a:rPr lang="en-US" altLang="zh-CN">
                <a:solidFill>
                  <a:srgbClr val="006600"/>
                </a:solidFill>
                <a:latin typeface="Arial" panose="020B0604020202020204" pitchFamily="34" charset="0"/>
                <a:sym typeface="宋体" panose="02010600030101010101" pitchFamily="2" charset="-122"/>
              </a:rPr>
              <a:t>❸</a:t>
            </a:r>
            <a:endParaRPr lang="en-US" altLang="zh-CN">
              <a:latin typeface="Arial" panose="020B0604020202020204" pitchFamily="34" charset="0"/>
              <a:sym typeface="宋体" panose="02010600030101010101" pitchFamily="2" charset="-122"/>
            </a:endParaRPr>
          </a:p>
          <a:p>
            <a:pPr>
              <a:lnSpc>
                <a:spcPct val="120000"/>
              </a:lnSpc>
            </a:pPr>
            <a:r>
              <a:rPr lang="zh-CN" altLang="en-US">
                <a:solidFill>
                  <a:srgbClr val="0066FF"/>
                </a:solidFill>
                <a:latin typeface="Arial" panose="020B0604020202020204" pitchFamily="34" charset="0"/>
                <a:sym typeface="宋体" panose="02010600030101010101" pitchFamily="2" charset="-122"/>
              </a:rPr>
              <a:t>      </a:t>
            </a:r>
            <a:r>
              <a:rPr lang="zh-CN" altLang="en-US" dirty="0">
                <a:solidFill>
                  <a:srgbClr val="0066FF"/>
                </a:solidFill>
                <a:latin typeface="Arial" panose="020B0604020202020204" pitchFamily="34" charset="0"/>
                <a:ea typeface="黑体" panose="02010609060101010101" pitchFamily="2" charset="-122"/>
                <a:sym typeface="宋体" panose="02010600030101010101" pitchFamily="2" charset="-122"/>
              </a:rPr>
              <a:t>【段解</a:t>
            </a:r>
            <a:r>
              <a:rPr lang="zh-CN" altLang="en-US">
                <a:solidFill>
                  <a:srgbClr val="0066FF"/>
                </a:solidFill>
                <a:latin typeface="Arial" panose="020B0604020202020204" pitchFamily="34" charset="0"/>
                <a:ea typeface="黑体" panose="02010609060101010101" pitchFamily="2" charset="-122"/>
                <a:sym typeface="宋体" panose="02010600030101010101" pitchFamily="2" charset="-122"/>
              </a:rPr>
              <a:t>】</a:t>
            </a:r>
            <a:r>
              <a:rPr lang="zh-CN" altLang="en-US" dirty="0">
                <a:solidFill>
                  <a:srgbClr val="0066FF"/>
                </a:solidFill>
                <a:latin typeface="Arial" panose="020B0604020202020204" pitchFamily="34" charset="0"/>
                <a:ea typeface="楷体_GB2312" pitchFamily="49" charset="-122"/>
                <a:sym typeface="宋体" panose="02010600030101010101" pitchFamily="2" charset="-122"/>
              </a:rPr>
              <a:t>说明了当时形势的严峻，体现了黄继光英勇献身的价值和意义。</a:t>
            </a:r>
            <a:endParaRPr lang="zh-CN" altLang="en-US" dirty="0">
              <a:solidFill>
                <a:srgbClr val="0066FF"/>
              </a:solidFill>
              <a:latin typeface="Arial" panose="020B0604020202020204" pitchFamily="34" charset="0"/>
              <a:ea typeface="楷体_GB2312" pitchFamily="49" charset="-122"/>
              <a:sym typeface="宋体" panose="02010600030101010101" pitchFamily="2" charset="-122"/>
            </a:endParaRPr>
          </a:p>
          <a:p>
            <a:pPr>
              <a:lnSpc>
                <a:spcPct val="120000"/>
              </a:lnSpc>
            </a:pPr>
            <a:r>
              <a:rPr lang="en-US" altLang="zh-CN">
                <a:latin typeface="Arial" panose="020B0604020202020204" pitchFamily="34" charset="0"/>
                <a:sym typeface="宋体" panose="02010600030101010101" pitchFamily="2" charset="-122"/>
              </a:rPr>
              <a:t>            </a:t>
            </a:r>
            <a:r>
              <a:rPr lang="en-US" altLang="zh-CN" err="1">
                <a:latin typeface="Arial" panose="020B0604020202020204" pitchFamily="34" charset="0"/>
                <a:sym typeface="宋体" panose="02010600030101010101" pitchFamily="2" charset="-122"/>
              </a:rPr>
              <a:t>黄继光愤怒地注视着敌人的火力点，他转过身来坚定地对营参谋长说：“参谋长，请把这个任务交给我吧</a:t>
            </a:r>
            <a:r>
              <a:rPr lang="en-US" altLang="zh-CN">
                <a:latin typeface="Arial" panose="020B0604020202020204" pitchFamily="34" charset="0"/>
                <a:sym typeface="宋体" panose="02010600030101010101" pitchFamily="2" charset="-122"/>
              </a:rPr>
              <a:t>！”</a:t>
            </a:r>
            <a:r>
              <a:rPr lang="zh-CN" altLang="en-US" dirty="0">
                <a:solidFill>
                  <a:srgbClr val="990000"/>
                </a:solidFill>
                <a:latin typeface="Arial" panose="020B0604020202020204" pitchFamily="34" charset="0"/>
                <a:ea typeface="方正魏碑_GBK" pitchFamily="65" charset="-122"/>
                <a:sym typeface="宋体" panose="02010600030101010101" pitchFamily="2" charset="-122"/>
              </a:rPr>
              <a:t>（神态、语言描写）</a:t>
            </a:r>
            <a:r>
              <a:rPr lang="zh-CN" altLang="en-US" dirty="0">
                <a:solidFill>
                  <a:srgbClr val="808000"/>
                </a:solidFill>
                <a:latin typeface="Arial" panose="020B0604020202020204" pitchFamily="34" charset="0"/>
                <a:ea typeface="黑体" panose="02010609060101010101" pitchFamily="2" charset="-122"/>
                <a:sym typeface="宋体" panose="02010600030101010101" pitchFamily="2" charset="-122"/>
              </a:rPr>
              <a:t>【句解</a:t>
            </a:r>
            <a:r>
              <a:rPr lang="zh-CN" altLang="en-US" dirty="0">
                <a:solidFill>
                  <a:srgbClr val="808000"/>
                </a:solidFill>
                <a:latin typeface="Arial" panose="020B0604020202020204" pitchFamily="34" charset="0"/>
                <a:ea typeface="楷体_GB2312" pitchFamily="49" charset="-122"/>
                <a:sym typeface="宋体" panose="02010600030101010101" pitchFamily="2" charset="-122"/>
              </a:rPr>
              <a:t>：“这个任务”指的是炸掉敌人的火力点。】</a:t>
            </a:r>
            <a:r>
              <a:rPr lang="en-US" altLang="zh-CN" err="1">
                <a:latin typeface="Arial" panose="020B0604020202020204" pitchFamily="34" charset="0"/>
                <a:sym typeface="宋体" panose="02010600030101010101" pitchFamily="2" charset="-122"/>
              </a:rPr>
              <a:t>营参谋长紧握着黄继光的手，说：“好，我相信你一定能完成这个光荣而艰巨</a:t>
            </a:r>
            <a:r>
              <a:rPr lang="en-US" altLang="zh-CN" baseline="30000" err="1">
                <a:solidFill>
                  <a:srgbClr val="FF3300"/>
                </a:solidFill>
                <a:latin typeface="Arial" panose="020B0604020202020204" pitchFamily="34" charset="0"/>
                <a:sym typeface="宋体" panose="02010600030101010101" pitchFamily="2" charset="-122"/>
              </a:rPr>
              <a:t>②</a:t>
            </a:r>
            <a:r>
              <a:rPr lang="en-US" altLang="zh-CN" err="1">
                <a:latin typeface="Arial" panose="020B0604020202020204" pitchFamily="34" charset="0"/>
                <a:sym typeface="宋体" panose="02010600030101010101" pitchFamily="2" charset="-122"/>
              </a:rPr>
              <a:t>的任务</a:t>
            </a:r>
            <a:r>
              <a:rPr lang="en-US" altLang="zh-CN">
                <a:latin typeface="Arial" panose="020B0604020202020204" pitchFamily="34" charset="0"/>
                <a:sym typeface="宋体" panose="02010600030101010101" pitchFamily="2" charset="-122"/>
              </a:rPr>
              <a:t>。”</a:t>
            </a:r>
            <a:r>
              <a:rPr lang="en-US" altLang="zh-CN">
                <a:solidFill>
                  <a:srgbClr val="006600"/>
                </a:solidFill>
                <a:latin typeface="Arial" panose="020B0604020202020204" pitchFamily="34" charset="0"/>
                <a:sym typeface="宋体" panose="02010600030101010101" pitchFamily="2" charset="-122"/>
              </a:rPr>
              <a:t>❹❺</a:t>
            </a:r>
            <a:endParaRPr lang="en-US" altLang="zh-CN">
              <a:latin typeface="Arial" panose="020B0604020202020204" pitchFamily="34" charset="0"/>
              <a:sym typeface="宋体" panose="02010600030101010101" pitchFamily="2" charset="-122"/>
            </a:endParaRPr>
          </a:p>
          <a:p>
            <a:pPr>
              <a:lnSpc>
                <a:spcPct val="120000"/>
              </a:lnSpc>
            </a:pPr>
            <a:r>
              <a:rPr lang="en-US" altLang="zh-CN">
                <a:latin typeface="Arial" panose="020B0604020202020204" pitchFamily="34" charset="0"/>
                <a:sym typeface="宋体" panose="02010600030101010101" pitchFamily="2" charset="-122"/>
              </a:rPr>
              <a:t>            </a:t>
            </a:r>
            <a:r>
              <a:rPr lang="en-US" altLang="zh-CN" err="1">
                <a:latin typeface="Arial" panose="020B0604020202020204" pitchFamily="34" charset="0"/>
                <a:sym typeface="宋体" panose="02010600030101010101" pitchFamily="2" charset="-122"/>
              </a:rPr>
              <a:t>黄继光带上两个战士，拿了手雷，喊了一声：“让祖国人民听我们胜利的消息吧！”便向敌人的火力点爬去</a:t>
            </a:r>
            <a:r>
              <a:rPr lang="en-US" altLang="zh-CN">
                <a:latin typeface="Arial" panose="020B0604020202020204" pitchFamily="34" charset="0"/>
                <a:sym typeface="宋体" panose="02010600030101010101" pitchFamily="2" charset="-122"/>
              </a:rPr>
              <a:t>。</a:t>
            </a:r>
            <a:r>
              <a:rPr lang="zh-CN" altLang="en-US" dirty="0">
                <a:solidFill>
                  <a:srgbClr val="808000"/>
                </a:solidFill>
                <a:latin typeface="Arial" panose="020B0604020202020204" pitchFamily="34" charset="0"/>
                <a:ea typeface="黑体" panose="02010609060101010101" pitchFamily="2" charset="-122"/>
                <a:sym typeface="宋体" panose="02010600030101010101" pitchFamily="2" charset="-122"/>
              </a:rPr>
              <a:t>【句解</a:t>
            </a:r>
            <a:r>
              <a:rPr lang="zh-CN" altLang="en-US" dirty="0">
                <a:solidFill>
                  <a:srgbClr val="808000"/>
                </a:solidFill>
                <a:latin typeface="Arial" panose="020B0604020202020204" pitchFamily="34" charset="0"/>
                <a:ea typeface="楷体_GB2312" pitchFamily="49" charset="-122"/>
                <a:sym typeface="宋体" panose="02010600030101010101" pitchFamily="2" charset="-122"/>
              </a:rPr>
              <a:t>：黄继光壮烈豪迈的誓言体现了他对祖国和人民的热爱以及完成任务的信心。】</a:t>
            </a:r>
            <a:endParaRPr lang="zh-CN" altLang="en-US" dirty="0">
              <a:solidFill>
                <a:srgbClr val="808000"/>
              </a:solidFill>
              <a:latin typeface="Arial" panose="020B0604020202020204" pitchFamily="34" charset="0"/>
              <a:ea typeface="楷体_GB2312" pitchFamily="49" charset="-122"/>
            </a:endParaRPr>
          </a:p>
          <a:p>
            <a:pPr>
              <a:lnSpc>
                <a:spcPct val="120000"/>
              </a:lnSpc>
            </a:pPr>
            <a:r>
              <a:rPr lang="zh-CN" altLang="en-US">
                <a:solidFill>
                  <a:srgbClr val="0066FF"/>
                </a:solidFill>
                <a:latin typeface="Arial" panose="020B0604020202020204" pitchFamily="34" charset="0"/>
                <a:sym typeface="宋体" panose="02010600030101010101" pitchFamily="2" charset="-122"/>
              </a:rPr>
              <a:t>      </a:t>
            </a:r>
            <a:r>
              <a:rPr lang="zh-CN" altLang="en-US" dirty="0">
                <a:solidFill>
                  <a:srgbClr val="0066FF"/>
                </a:solidFill>
                <a:latin typeface="Arial" panose="020B0604020202020204" pitchFamily="34" charset="0"/>
                <a:ea typeface="黑体" panose="02010609060101010101" pitchFamily="2" charset="-122"/>
                <a:sym typeface="宋体" panose="02010600030101010101" pitchFamily="2" charset="-122"/>
              </a:rPr>
              <a:t>【段解</a:t>
            </a:r>
            <a:r>
              <a:rPr lang="zh-CN" altLang="en-US">
                <a:solidFill>
                  <a:srgbClr val="0066FF"/>
                </a:solidFill>
                <a:latin typeface="Arial" panose="020B0604020202020204" pitchFamily="34" charset="0"/>
                <a:ea typeface="黑体" panose="02010609060101010101" pitchFamily="2" charset="-122"/>
                <a:sym typeface="宋体" panose="02010600030101010101" pitchFamily="2" charset="-122"/>
              </a:rPr>
              <a:t>】</a:t>
            </a:r>
            <a:r>
              <a:rPr lang="zh-CN" altLang="en-US" dirty="0">
                <a:solidFill>
                  <a:srgbClr val="0066FF"/>
                </a:solidFill>
                <a:latin typeface="Arial" panose="020B0604020202020204" pitchFamily="34" charset="0"/>
                <a:ea typeface="楷体_GB2312" pitchFamily="49" charset="-122"/>
                <a:sym typeface="宋体" panose="02010600030101010101" pitchFamily="2" charset="-122"/>
              </a:rPr>
              <a:t>进攻受阻，主动请战。</a:t>
            </a:r>
            <a:endParaRPr lang="en-US" altLang="zh-CN">
              <a:solidFill>
                <a:srgbClr val="006600"/>
              </a:solidFill>
              <a:latin typeface="Arial" panose="020B0604020202020204" pitchFamily="34" charset="0"/>
              <a:sym typeface="宋体" panose="02010600030101010101" pitchFamily="2" charset="-122"/>
            </a:endParaRPr>
          </a:p>
        </p:txBody>
      </p:sp>
      <p:pic>
        <p:nvPicPr>
          <p:cNvPr id="12292" name="图片 1" descr="方5"/>
          <p:cNvPicPr>
            <a:picLocks noChangeAspect="1"/>
          </p:cNvPicPr>
          <p:nvPr/>
        </p:nvPicPr>
        <p:blipFill>
          <a:blip r:embed="rId1"/>
          <a:stretch>
            <a:fillRect/>
          </a:stretch>
        </p:blipFill>
        <p:spPr>
          <a:xfrm>
            <a:off x="841375" y="2420938"/>
            <a:ext cx="225425" cy="225425"/>
          </a:xfrm>
          <a:prstGeom prst="rect">
            <a:avLst/>
          </a:prstGeom>
          <a:noFill/>
          <a:ln w="9525">
            <a:noFill/>
          </a:ln>
        </p:spPr>
      </p:pic>
      <p:pic>
        <p:nvPicPr>
          <p:cNvPr id="12293" name="图片 2" descr="方6"/>
          <p:cNvPicPr>
            <a:picLocks noChangeAspect="1"/>
          </p:cNvPicPr>
          <p:nvPr/>
        </p:nvPicPr>
        <p:blipFill>
          <a:blip r:embed="rId2"/>
          <a:stretch>
            <a:fillRect/>
          </a:stretch>
        </p:blipFill>
        <p:spPr>
          <a:xfrm>
            <a:off x="841375" y="4408488"/>
            <a:ext cx="225425" cy="225425"/>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矩形 114689"/>
          <p:cNvSpPr/>
          <p:nvPr/>
        </p:nvSpPr>
        <p:spPr>
          <a:xfrm>
            <a:off x="250825" y="188913"/>
            <a:ext cx="5834063" cy="6264275"/>
          </a:xfrm>
          <a:prstGeom prst="rect">
            <a:avLst/>
          </a:prstGeom>
          <a:solidFill>
            <a:schemeClr val="bg1"/>
          </a:solidFill>
          <a:ln w="9525">
            <a:noFill/>
          </a:ln>
        </p:spPr>
        <p:txBody>
          <a:bodyPr/>
          <a:p>
            <a:endParaRPr lang="zh-CN" altLang="en-US" dirty="0">
              <a:latin typeface="Arial" panose="020B0604020202020204" pitchFamily="34" charset="0"/>
            </a:endParaRPr>
          </a:p>
        </p:txBody>
      </p:sp>
      <p:sp>
        <p:nvSpPr>
          <p:cNvPr id="13314" name="TextBox 1"/>
          <p:cNvSpPr/>
          <p:nvPr/>
        </p:nvSpPr>
        <p:spPr>
          <a:xfrm>
            <a:off x="6227763" y="188913"/>
            <a:ext cx="2665412" cy="3282950"/>
          </a:xfrm>
          <a:prstGeom prst="rect">
            <a:avLst/>
          </a:prstGeom>
          <a:solidFill>
            <a:srgbClr val="B3C6E7"/>
          </a:solidFill>
          <a:ln w="9525">
            <a:noFill/>
          </a:ln>
        </p:spPr>
        <p:txBody>
          <a:bodyPr>
            <a:spAutoFit/>
          </a:bodyPr>
          <a:p>
            <a:r>
              <a:rPr lang="zh-CN" altLang="zh-CN" sz="1400">
                <a:solidFill>
                  <a:srgbClr val="FF6600"/>
                </a:solidFill>
                <a:latin typeface="仿宋_GB2312" pitchFamily="49" charset="-122"/>
                <a:ea typeface="仿宋_GB2312" pitchFamily="49" charset="-122"/>
                <a:sym typeface="宋体" panose="02010600030101010101" pitchFamily="2" charset="-122"/>
              </a:rPr>
              <a:t>③</a:t>
            </a:r>
            <a:r>
              <a:rPr lang="zh-CN" altLang="en-US" sz="1400" dirty="0">
                <a:latin typeface="仿宋_GB2312" pitchFamily="49" charset="-122"/>
                <a:ea typeface="仿宋_GB2312" pitchFamily="49" charset="-122"/>
                <a:sym typeface="宋体" panose="02010600030101010101" pitchFamily="2" charset="-122"/>
              </a:rPr>
              <a:t>匍匐：爬行。本课指战士们行进的方式。</a:t>
            </a:r>
            <a:endParaRPr lang="zh-CN" altLang="en-US" sz="1400" dirty="0">
              <a:latin typeface="仿宋_GB2312" pitchFamily="49" charset="-122"/>
              <a:ea typeface="仿宋_GB2312" pitchFamily="49" charset="-122"/>
              <a:sym typeface="宋体" panose="02010600030101010101" pitchFamily="2" charset="-122"/>
            </a:endParaRPr>
          </a:p>
          <a:p>
            <a:r>
              <a:rPr lang="zh-CN" altLang="en-US" sz="1400" dirty="0">
                <a:latin typeface="Arial" panose="020B0604020202020204" pitchFamily="34" charset="0"/>
                <a:ea typeface="黑体" panose="02010609060101010101" pitchFamily="2" charset="-122"/>
                <a:sym typeface="宋体" panose="02010600030101010101" pitchFamily="2" charset="-122"/>
              </a:rPr>
              <a:t>造句：</a:t>
            </a:r>
            <a:r>
              <a:rPr lang="zh-CN" altLang="en-US" sz="1400" dirty="0">
                <a:latin typeface="Arial" panose="020B0604020202020204" pitchFamily="34" charset="0"/>
                <a:ea typeface="仿宋_GB2312" pitchFamily="49" charset="-122"/>
                <a:sym typeface="宋体" panose="02010600030101010101" pitchFamily="2" charset="-122"/>
              </a:rPr>
              <a:t>战士们匍匐前进，接近敌人的阵地。</a:t>
            </a:r>
            <a:endParaRPr lang="zh-CN" altLang="en-US" sz="1400" dirty="0">
              <a:latin typeface="Arial" panose="020B0604020202020204" pitchFamily="34" charset="0"/>
              <a:ea typeface="仿宋_GB2312" pitchFamily="49" charset="-122"/>
              <a:sym typeface="宋体" panose="02010600030101010101" pitchFamily="2" charset="-122"/>
            </a:endParaRPr>
          </a:p>
          <a:p>
            <a:endParaRPr lang="zh-CN" altLang="en-US" sz="1400" dirty="0">
              <a:latin typeface="Arial" panose="020B0604020202020204" pitchFamily="34" charset="0"/>
              <a:ea typeface="仿宋_GB2312" pitchFamily="49" charset="-122"/>
              <a:sym typeface="宋体" panose="02010600030101010101" pitchFamily="2" charset="-122"/>
            </a:endParaRPr>
          </a:p>
          <a:p>
            <a:endParaRPr lang="zh-CN" altLang="en-US" sz="1400" dirty="0">
              <a:latin typeface="Arial" panose="020B0604020202020204" pitchFamily="34" charset="0"/>
              <a:ea typeface="仿宋_GB2312" pitchFamily="49" charset="-122"/>
              <a:sym typeface="宋体" panose="02010600030101010101" pitchFamily="2" charset="-122"/>
            </a:endParaRPr>
          </a:p>
          <a:p>
            <a:r>
              <a:rPr lang="en-US" altLang="zh-CN" sz="1400">
                <a:solidFill>
                  <a:srgbClr val="006600"/>
                </a:solidFill>
                <a:latin typeface="Arial" panose="020B0604020202020204" pitchFamily="34" charset="0"/>
                <a:sym typeface="宋体" panose="02010600030101010101" pitchFamily="2" charset="-122"/>
              </a:rPr>
              <a:t>❻</a:t>
            </a:r>
            <a:r>
              <a:rPr lang="zh-CN" altLang="zh-CN" sz="1400" dirty="0">
                <a:latin typeface="Arial" panose="020B0604020202020204" pitchFamily="34" charset="0"/>
              </a:rPr>
              <a:t>思考：黄继光在完成任务过程中遇到了哪些困难？</a:t>
            </a:r>
            <a:endParaRPr lang="zh-CN" altLang="zh-CN" sz="1400" dirty="0">
              <a:latin typeface="Arial" panose="020B0604020202020204" pitchFamily="34" charset="0"/>
            </a:endParaRPr>
          </a:p>
          <a:p>
            <a:r>
              <a:rPr lang="zh-CN" altLang="en-US" sz="1400" dirty="0">
                <a:latin typeface="Arial" panose="020B0604020202020204" pitchFamily="34" charset="0"/>
              </a:rPr>
              <a:t>       </a:t>
            </a:r>
            <a:r>
              <a:rPr lang="zh-CN" altLang="zh-CN" sz="1400">
                <a:latin typeface="Arial" panose="020B0604020202020204" pitchFamily="34" charset="0"/>
                <a:ea typeface="仿宋_GB2312" pitchFamily="49" charset="-122"/>
              </a:rPr>
              <a:t>一是“黑夜变成了白天”“炮弹在他们周围爆炸”形势对他极为不利；二是“一个战士牺牲了，另一个战士也负伤了”战斗异常惨烈；三是“敌人把机枪对准黄继光，子弹像冰雹一样射过来。黄继光肩上腿上都负了伤”。</a:t>
            </a:r>
            <a:endParaRPr lang="zh-CN" altLang="en-US" sz="1400" dirty="0">
              <a:latin typeface="Arial" panose="020B0604020202020204" pitchFamily="34" charset="0"/>
              <a:ea typeface="仿宋_GB2312" pitchFamily="49" charset="-122"/>
            </a:endParaRPr>
          </a:p>
        </p:txBody>
      </p:sp>
      <p:sp>
        <p:nvSpPr>
          <p:cNvPr id="13315" name="文本框 25603"/>
          <p:cNvSpPr txBox="1"/>
          <p:nvPr/>
        </p:nvSpPr>
        <p:spPr>
          <a:xfrm>
            <a:off x="250825" y="909638"/>
            <a:ext cx="5761038" cy="5375275"/>
          </a:xfrm>
          <a:prstGeom prst="rect">
            <a:avLst/>
          </a:prstGeom>
          <a:noFill/>
          <a:ln w="9525">
            <a:noFill/>
          </a:ln>
        </p:spPr>
        <p:txBody>
          <a:bodyPr>
            <a:spAutoFit/>
          </a:bodyPr>
          <a:p>
            <a:pPr>
              <a:lnSpc>
                <a:spcPct val="120000"/>
              </a:lnSpc>
            </a:pPr>
            <a:r>
              <a:rPr lang="en-US" altLang="zh-CN">
                <a:latin typeface="Arial" panose="020B0604020202020204" pitchFamily="34" charset="0"/>
              </a:rPr>
              <a:t>            </a:t>
            </a:r>
            <a:r>
              <a:rPr lang="en-US" altLang="zh-CN" err="1">
                <a:latin typeface="Arial" panose="020B0604020202020204" pitchFamily="34" charset="0"/>
              </a:rPr>
              <a:t>敌人发现他们了。几发照明弹升上天空，黑夜变成了白天。炮弹在他们周围爆炸。他们冒着浓烟，冒着烈火，匍(pú)匐(fú)</a:t>
            </a:r>
            <a:r>
              <a:rPr lang="en-US" altLang="zh-CN" baseline="30000" err="1">
                <a:solidFill>
                  <a:srgbClr val="FF3300"/>
                </a:solidFill>
                <a:latin typeface="Arial" panose="020B0604020202020204" pitchFamily="34" charset="0"/>
                <a:sym typeface="宋体" panose="02010600030101010101" pitchFamily="2" charset="-122"/>
              </a:rPr>
              <a:t>③</a:t>
            </a:r>
            <a:r>
              <a:rPr lang="en-US" altLang="zh-CN" err="1">
                <a:latin typeface="Arial" panose="020B0604020202020204" pitchFamily="34" charset="0"/>
              </a:rPr>
              <a:t>前进。一个战士牺(xī)牲了，另一个战士也负伤了。摧毁火力点的重任落在了黄继光一个人的肩上</a:t>
            </a:r>
            <a:r>
              <a:rPr lang="en-US" altLang="zh-CN">
                <a:latin typeface="Arial" panose="020B0604020202020204" pitchFamily="34" charset="0"/>
              </a:rPr>
              <a:t>。</a:t>
            </a:r>
            <a:endParaRPr lang="en-US" altLang="zh-CN">
              <a:latin typeface="Arial" panose="020B0604020202020204" pitchFamily="34" charset="0"/>
            </a:endParaRPr>
          </a:p>
          <a:p>
            <a:pPr>
              <a:lnSpc>
                <a:spcPct val="120000"/>
              </a:lnSpc>
            </a:pPr>
            <a:r>
              <a:rPr lang="en-US" altLang="zh-CN">
                <a:latin typeface="Arial" panose="020B0604020202020204" pitchFamily="34" charset="0"/>
              </a:rPr>
              <a:t>            </a:t>
            </a:r>
            <a:r>
              <a:rPr lang="en-US" altLang="zh-CN" err="1">
                <a:latin typeface="Arial" panose="020B0604020202020204" pitchFamily="34" charset="0"/>
              </a:rPr>
              <a:t>火力点里的敌人把机枪对准黄继光，子弹像冰雹(báo)一样射过来</a:t>
            </a:r>
            <a:r>
              <a:rPr lang="en-US" altLang="zh-CN">
                <a:latin typeface="Arial" panose="020B0604020202020204" pitchFamily="34" charset="0"/>
              </a:rPr>
              <a:t>。</a:t>
            </a:r>
            <a:r>
              <a:rPr lang="zh-CN" altLang="en-US" dirty="0">
                <a:solidFill>
                  <a:srgbClr val="990000"/>
                </a:solidFill>
                <a:latin typeface="Arial" panose="020B0604020202020204" pitchFamily="34" charset="0"/>
                <a:ea typeface="方正魏碑_GBK" pitchFamily="65" charset="-122"/>
                <a:sym typeface="宋体" panose="02010600030101010101" pitchFamily="2" charset="-122"/>
              </a:rPr>
              <a:t>（比喻）</a:t>
            </a:r>
            <a:r>
              <a:rPr lang="zh-CN" altLang="en-US" dirty="0">
                <a:solidFill>
                  <a:srgbClr val="808000"/>
                </a:solidFill>
                <a:latin typeface="Arial" panose="020B0604020202020204" pitchFamily="34" charset="0"/>
                <a:ea typeface="黑体" panose="02010609060101010101" pitchFamily="2" charset="-122"/>
                <a:sym typeface="宋体" panose="02010600030101010101" pitchFamily="2" charset="-122"/>
              </a:rPr>
              <a:t>【句解</a:t>
            </a:r>
            <a:r>
              <a:rPr lang="zh-CN" altLang="en-US" dirty="0">
                <a:solidFill>
                  <a:srgbClr val="808000"/>
                </a:solidFill>
                <a:latin typeface="Arial" panose="020B0604020202020204" pitchFamily="34" charset="0"/>
                <a:ea typeface="楷体_GB2312" pitchFamily="49" charset="-122"/>
                <a:sym typeface="宋体" panose="02010600030101010101" pitchFamily="2" charset="-122"/>
              </a:rPr>
              <a:t>：运用比喻的修辞手法，把当时敌人反击的猛烈程度生动形象地展现了出来。】</a:t>
            </a:r>
            <a:r>
              <a:rPr lang="en-US" altLang="zh-CN" err="1">
                <a:latin typeface="Arial" panose="020B0604020202020204" pitchFamily="34" charset="0"/>
                <a:sym typeface="宋体" panose="02010600030101010101" pitchFamily="2" charset="-122"/>
              </a:rPr>
              <a:t>黄继光肩上腿上都负了伤。</a:t>
            </a:r>
            <a:r>
              <a:rPr lang="en-US" altLang="zh-CN" err="1">
                <a:solidFill>
                  <a:srgbClr val="006600"/>
                </a:solidFill>
                <a:latin typeface="Arial" panose="020B0604020202020204" pitchFamily="34" charset="0"/>
                <a:sym typeface="宋体" panose="02010600030101010101" pitchFamily="2" charset="-122"/>
              </a:rPr>
              <a:t>❻</a:t>
            </a:r>
            <a:r>
              <a:rPr lang="en-US" altLang="zh-CN" err="1">
                <a:latin typeface="Arial" panose="020B0604020202020204" pitchFamily="34" charset="0"/>
                <a:sym typeface="宋体" panose="02010600030101010101" pitchFamily="2" charset="-122"/>
              </a:rPr>
              <a:t>他用尽全身的力气，更加顽强地向前爬，还有二十米，十米</a:t>
            </a:r>
            <a:r>
              <a:rPr lang="en-US" altLang="zh-CN">
                <a:latin typeface="宋体" panose="02010600030101010101" pitchFamily="2" charset="-122"/>
                <a:sym typeface="宋体" panose="02010600030101010101" pitchFamily="2" charset="-122"/>
              </a:rPr>
              <a:t>……</a:t>
            </a:r>
            <a:r>
              <a:rPr lang="en-US" altLang="zh-CN" err="1">
                <a:latin typeface="Arial" panose="020B0604020202020204" pitchFamily="34" charset="0"/>
                <a:sym typeface="宋体" panose="02010600030101010101" pitchFamily="2" charset="-122"/>
              </a:rPr>
              <a:t>近了，更近了</a:t>
            </a:r>
            <a:r>
              <a:rPr lang="en-US" altLang="zh-CN">
                <a:latin typeface="Arial" panose="020B0604020202020204" pitchFamily="34" charset="0"/>
                <a:sym typeface="宋体" panose="02010600030101010101" pitchFamily="2" charset="-122"/>
              </a:rPr>
              <a:t>。</a:t>
            </a:r>
            <a:r>
              <a:rPr lang="zh-CN" altLang="en-US" dirty="0">
                <a:solidFill>
                  <a:srgbClr val="990000"/>
                </a:solidFill>
                <a:latin typeface="Arial" panose="020B0604020202020204" pitchFamily="34" charset="0"/>
                <a:ea typeface="方正魏碑_GBK" pitchFamily="65" charset="-122"/>
                <a:sym typeface="宋体" panose="02010600030101010101" pitchFamily="2" charset="-122"/>
              </a:rPr>
              <a:t>（细节描写）</a:t>
            </a:r>
            <a:r>
              <a:rPr lang="zh-CN" altLang="en-US" dirty="0">
                <a:solidFill>
                  <a:srgbClr val="808000"/>
                </a:solidFill>
                <a:latin typeface="Arial" panose="020B0604020202020204" pitchFamily="34" charset="0"/>
                <a:ea typeface="黑体" panose="02010609060101010101" pitchFamily="2" charset="-122"/>
                <a:sym typeface="宋体" panose="02010600030101010101" pitchFamily="2" charset="-122"/>
              </a:rPr>
              <a:t>【句解</a:t>
            </a:r>
            <a:r>
              <a:rPr lang="zh-CN" altLang="en-US" dirty="0">
                <a:solidFill>
                  <a:srgbClr val="808000"/>
                </a:solidFill>
                <a:latin typeface="Arial" panose="020B0604020202020204" pitchFamily="34" charset="0"/>
                <a:ea typeface="楷体_GB2312" pitchFamily="49" charset="-122"/>
                <a:sym typeface="宋体" panose="02010600030101010101" pitchFamily="2" charset="-122"/>
              </a:rPr>
              <a:t>：“二十米，十米……”距离在一点一点地拉近，可对于黄继光来说，每前进一步都要付出血的代价，进一步体现了黄继光的坚毅和顽强。】</a:t>
            </a:r>
            <a:endParaRPr lang="zh-CN" altLang="en-US" dirty="0">
              <a:solidFill>
                <a:srgbClr val="808000"/>
              </a:solidFill>
              <a:latin typeface="Arial" panose="020B0604020202020204" pitchFamily="34" charset="0"/>
              <a:ea typeface="楷体_GB2312" pitchFamily="49" charset="-122"/>
            </a:endParaRPr>
          </a:p>
          <a:p>
            <a:pPr>
              <a:lnSpc>
                <a:spcPct val="120000"/>
              </a:lnSpc>
            </a:pPr>
            <a:r>
              <a:rPr lang="zh-CN" altLang="en-US">
                <a:solidFill>
                  <a:srgbClr val="0066FF"/>
                </a:solidFill>
                <a:latin typeface="Arial" panose="020B0604020202020204" pitchFamily="34" charset="0"/>
                <a:sym typeface="宋体" panose="02010600030101010101" pitchFamily="2" charset="-122"/>
              </a:rPr>
              <a:t>      </a:t>
            </a:r>
            <a:r>
              <a:rPr lang="zh-CN" altLang="en-US" dirty="0">
                <a:solidFill>
                  <a:srgbClr val="0066FF"/>
                </a:solidFill>
                <a:latin typeface="Arial" panose="020B0604020202020204" pitchFamily="34" charset="0"/>
                <a:ea typeface="黑体" panose="02010609060101010101" pitchFamily="2" charset="-122"/>
                <a:sym typeface="宋体" panose="02010600030101010101" pitchFamily="2" charset="-122"/>
              </a:rPr>
              <a:t>【段解</a:t>
            </a:r>
            <a:r>
              <a:rPr lang="zh-CN" altLang="en-US">
                <a:solidFill>
                  <a:srgbClr val="0066FF"/>
                </a:solidFill>
                <a:latin typeface="Arial" panose="020B0604020202020204" pitchFamily="34" charset="0"/>
                <a:ea typeface="黑体" panose="02010609060101010101" pitchFamily="2" charset="-122"/>
                <a:sym typeface="宋体" panose="02010600030101010101" pitchFamily="2" charset="-122"/>
              </a:rPr>
              <a:t>】</a:t>
            </a:r>
            <a:r>
              <a:rPr lang="zh-CN" altLang="en-US" dirty="0">
                <a:solidFill>
                  <a:srgbClr val="0066FF"/>
                </a:solidFill>
                <a:latin typeface="Arial" panose="020B0604020202020204" pitchFamily="34" charset="0"/>
                <a:ea typeface="楷体_GB2312" pitchFamily="49" charset="-122"/>
                <a:sym typeface="宋体" panose="02010600030101010101" pitchFamily="2" charset="-122"/>
              </a:rPr>
              <a:t>战友伤亡，负伤前进。</a:t>
            </a:r>
            <a:endParaRPr lang="zh-CN" altLang="en-US" dirty="0">
              <a:solidFill>
                <a:srgbClr val="0066FF"/>
              </a:solidFill>
              <a:latin typeface="Arial" panose="020B0604020202020204" pitchFamily="34" charset="0"/>
              <a:ea typeface="楷体_GB2312" pitchFamily="49" charset="-122"/>
              <a:sym typeface="宋体" panose="02010600030101010101" pitchFamily="2" charset="-122"/>
            </a:endParaRPr>
          </a:p>
          <a:p>
            <a:pPr>
              <a:lnSpc>
                <a:spcPct val="120000"/>
              </a:lnSpc>
            </a:pPr>
            <a:r>
              <a:rPr lang="en-US" altLang="zh-CN">
                <a:latin typeface="Arial" panose="020B0604020202020204" pitchFamily="34" charset="0"/>
                <a:sym typeface="宋体" panose="02010600030101010101" pitchFamily="2" charset="-122"/>
              </a:rPr>
              <a:t>            </a:t>
            </a:r>
            <a:r>
              <a:rPr lang="en-US" altLang="zh-CN" err="1">
                <a:latin typeface="Arial" panose="020B0604020202020204" pitchFamily="34" charset="0"/>
                <a:sym typeface="宋体" panose="02010600030101010101" pitchFamily="2" charset="-122"/>
              </a:rPr>
              <a:t>啊！黄继光突然站起来了！在暴风雨一样的子弹</a:t>
            </a:r>
            <a:endParaRPr lang="en-US" altLang="zh-CN">
              <a:solidFill>
                <a:srgbClr val="006600"/>
              </a:solidFill>
              <a:latin typeface="Arial" panose="020B0604020202020204" pitchFamily="34" charset="0"/>
              <a:sym typeface="宋体" panose="02010600030101010101" pitchFamily="2" charset="-122"/>
            </a:endParaRPr>
          </a:p>
        </p:txBody>
      </p:sp>
      <p:sp>
        <p:nvSpPr>
          <p:cNvPr id="13316" name="文本框 106500"/>
          <p:cNvSpPr txBox="1"/>
          <p:nvPr/>
        </p:nvSpPr>
        <p:spPr>
          <a:xfrm>
            <a:off x="323850" y="274638"/>
            <a:ext cx="5688013" cy="641350"/>
          </a:xfrm>
          <a:prstGeom prst="rect">
            <a:avLst/>
          </a:prstGeom>
          <a:solidFill>
            <a:srgbClr val="ACDC84"/>
          </a:solidFill>
          <a:ln w="9525">
            <a:noFill/>
          </a:ln>
        </p:spPr>
        <p:txBody>
          <a:bodyPr>
            <a:spAutoFit/>
          </a:bodyPr>
          <a:p>
            <a:r>
              <a:rPr lang="zh-CN" altLang="zh-CN" dirty="0">
                <a:latin typeface="黑体" panose="02010609060101010101" pitchFamily="2" charset="-122"/>
                <a:ea typeface="黑体" panose="02010609060101010101" pitchFamily="2" charset="-122"/>
              </a:rPr>
              <a:t>第二部分（第3-6自然段）：事情发展。写进攻受阻，紧急关头黄继光挺身而出。</a:t>
            </a:r>
            <a:endParaRPr lang="zh-CN" altLang="zh-CN" dirty="0">
              <a:latin typeface="黑体" panose="02010609060101010101" pitchFamily="2" charset="-122"/>
              <a:ea typeface="黑体" panose="02010609060101010101" pitchFamily="2" charset="-122"/>
            </a:endParaRPr>
          </a:p>
        </p:txBody>
      </p:sp>
      <p:pic>
        <p:nvPicPr>
          <p:cNvPr id="13317" name="图片 1" descr="方7"/>
          <p:cNvPicPr>
            <a:picLocks noChangeAspect="1"/>
          </p:cNvPicPr>
          <p:nvPr/>
        </p:nvPicPr>
        <p:blipFill>
          <a:blip r:embed="rId1"/>
          <a:stretch>
            <a:fillRect/>
          </a:stretch>
        </p:blipFill>
        <p:spPr>
          <a:xfrm>
            <a:off x="831850" y="1016000"/>
            <a:ext cx="225425" cy="225425"/>
          </a:xfrm>
          <a:prstGeom prst="rect">
            <a:avLst/>
          </a:prstGeom>
          <a:noFill/>
          <a:ln w="9525">
            <a:noFill/>
          </a:ln>
        </p:spPr>
      </p:pic>
      <p:pic>
        <p:nvPicPr>
          <p:cNvPr id="13318" name="图片 2" descr="方8"/>
          <p:cNvPicPr>
            <a:picLocks noChangeAspect="1"/>
          </p:cNvPicPr>
          <p:nvPr/>
        </p:nvPicPr>
        <p:blipFill>
          <a:blip r:embed="rId2"/>
          <a:stretch>
            <a:fillRect/>
          </a:stretch>
        </p:blipFill>
        <p:spPr>
          <a:xfrm>
            <a:off x="831850" y="2681288"/>
            <a:ext cx="225425" cy="225425"/>
          </a:xfrm>
          <a:prstGeom prst="rect">
            <a:avLst/>
          </a:prstGeom>
          <a:noFill/>
          <a:ln w="9525">
            <a:noFill/>
          </a:ln>
        </p:spPr>
      </p:pic>
      <p:pic>
        <p:nvPicPr>
          <p:cNvPr id="13319" name="图片 3" descr="方9"/>
          <p:cNvPicPr>
            <a:picLocks noChangeAspect="1"/>
          </p:cNvPicPr>
          <p:nvPr/>
        </p:nvPicPr>
        <p:blipFill>
          <a:blip r:embed="rId3"/>
          <a:stretch>
            <a:fillRect/>
          </a:stretch>
        </p:blipFill>
        <p:spPr>
          <a:xfrm>
            <a:off x="831850" y="5949950"/>
            <a:ext cx="225425" cy="225425"/>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矩形 114689"/>
          <p:cNvSpPr/>
          <p:nvPr/>
        </p:nvSpPr>
        <p:spPr>
          <a:xfrm>
            <a:off x="250825" y="404813"/>
            <a:ext cx="5834063" cy="5832475"/>
          </a:xfrm>
          <a:prstGeom prst="rect">
            <a:avLst/>
          </a:prstGeom>
          <a:solidFill>
            <a:schemeClr val="bg1"/>
          </a:solidFill>
          <a:ln w="9525">
            <a:noFill/>
          </a:ln>
        </p:spPr>
        <p:txBody>
          <a:bodyPr/>
          <a:p>
            <a:endParaRPr lang="zh-CN" altLang="en-US" dirty="0">
              <a:latin typeface="Arial" panose="020B0604020202020204" pitchFamily="34" charset="0"/>
            </a:endParaRPr>
          </a:p>
        </p:txBody>
      </p:sp>
      <p:sp>
        <p:nvSpPr>
          <p:cNvPr id="14338" name="TextBox 1"/>
          <p:cNvSpPr/>
          <p:nvPr/>
        </p:nvSpPr>
        <p:spPr>
          <a:xfrm>
            <a:off x="6227763" y="404813"/>
            <a:ext cx="2736850" cy="6261100"/>
          </a:xfrm>
          <a:prstGeom prst="rect">
            <a:avLst/>
          </a:prstGeom>
          <a:solidFill>
            <a:srgbClr val="B3C6E7"/>
          </a:solidFill>
          <a:ln w="9525">
            <a:noFill/>
          </a:ln>
        </p:spPr>
        <p:txBody>
          <a:bodyPr>
            <a:spAutoFit/>
          </a:bodyPr>
          <a:p>
            <a:r>
              <a:rPr lang="en-US" altLang="zh-CN" sz="1400">
                <a:solidFill>
                  <a:srgbClr val="006600"/>
                </a:solidFill>
                <a:latin typeface="Arial" panose="020B0604020202020204" pitchFamily="34" charset="0"/>
                <a:sym typeface="宋体" panose="02010600030101010101" pitchFamily="2" charset="-122"/>
              </a:rPr>
              <a:t>❼</a:t>
            </a:r>
            <a:r>
              <a:rPr lang="zh-CN" altLang="zh-CN" sz="1400" dirty="0">
                <a:latin typeface="Arial" panose="020B0604020202020204" pitchFamily="34" charset="0"/>
                <a:sym typeface="宋体" panose="02010600030101010101" pitchFamily="2" charset="-122"/>
              </a:rPr>
              <a:t>思考：“啊！黄继光突然站起来了！在暴风雨一样的子弹中站起来了！”此处连用三个感叹号有什么作用？</a:t>
            </a:r>
            <a:endParaRPr lang="zh-CN" altLang="zh-CN" sz="1400" dirty="0">
              <a:latin typeface="Arial" panose="020B0604020202020204" pitchFamily="34" charset="0"/>
              <a:sym typeface="宋体" panose="02010600030101010101" pitchFamily="2" charset="-122"/>
            </a:endParaRPr>
          </a:p>
          <a:p>
            <a:r>
              <a:rPr lang="zh-CN" altLang="en-US" sz="1400" dirty="0">
                <a:latin typeface="Arial" panose="020B0604020202020204" pitchFamily="34" charset="0"/>
                <a:sym typeface="宋体" panose="02010600030101010101" pitchFamily="2" charset="-122"/>
              </a:rPr>
              <a:t>      </a:t>
            </a:r>
            <a:r>
              <a:rPr lang="zh-CN" altLang="zh-CN" sz="1400">
                <a:latin typeface="Arial" panose="020B0604020202020204" pitchFamily="34" charset="0"/>
                <a:ea typeface="仿宋_GB2312" pitchFamily="49" charset="-122"/>
                <a:sym typeface="宋体" panose="02010600030101010101" pitchFamily="2" charset="-122"/>
              </a:rPr>
              <a:t>第一个感叹号是惊讶的意思，黄继光能站起来是出人意料的，后面两个感叹号着重强调了连挪动都很困难的黄继光居然站起来了，他是多么顽强，多么了不起，多么令人感动！连用三个感叹号表现了黄继光伟大的爱国主义精神及作者对黄继光的称赞和深深的敬意。</a:t>
            </a:r>
            <a:endParaRPr lang="zh-CN" altLang="zh-CN" sz="1400">
              <a:latin typeface="Arial" panose="020B0604020202020204" pitchFamily="34" charset="0"/>
              <a:ea typeface="仿宋_GB2312" pitchFamily="49" charset="-122"/>
              <a:sym typeface="宋体" panose="02010600030101010101" pitchFamily="2" charset="-122"/>
            </a:endParaRPr>
          </a:p>
          <a:p>
            <a:r>
              <a:rPr lang="en-US" altLang="zh-CN" sz="1400">
                <a:solidFill>
                  <a:srgbClr val="006600"/>
                </a:solidFill>
                <a:latin typeface="Arial" panose="020B0604020202020204" pitchFamily="34" charset="0"/>
              </a:rPr>
              <a:t>❽</a:t>
            </a:r>
            <a:r>
              <a:rPr lang="zh-CN" altLang="zh-CN" sz="1400" dirty="0">
                <a:latin typeface="Arial" panose="020B0604020202020204" pitchFamily="34" charset="0"/>
              </a:rPr>
              <a:t>思考：黄继光为什么要用自己的胸膛堵住敌人的枪口？</a:t>
            </a:r>
            <a:endParaRPr lang="zh-CN" altLang="zh-CN" sz="1400" dirty="0">
              <a:latin typeface="Arial" panose="020B0604020202020204" pitchFamily="34" charset="0"/>
            </a:endParaRPr>
          </a:p>
          <a:p>
            <a:r>
              <a:rPr lang="zh-CN" altLang="en-US" sz="1400" dirty="0">
                <a:latin typeface="Arial" panose="020B0604020202020204" pitchFamily="34" charset="0"/>
              </a:rPr>
              <a:t>       </a:t>
            </a:r>
            <a:r>
              <a:rPr lang="zh-CN" altLang="zh-CN" sz="1400">
                <a:latin typeface="Arial" panose="020B0604020202020204" pitchFamily="34" charset="0"/>
                <a:ea typeface="仿宋_GB2312" pitchFamily="49" charset="-122"/>
              </a:rPr>
              <a:t>规定的时间马上就要到了，必须扫清战友们冲上高地的障碍。他感到战友们在期待着他，他想到的是祖国、人民的重托。这时他身边也没有消灭敌人火力点的武器，只能用自己的胸膛来堵枪口。</a:t>
            </a:r>
            <a:endParaRPr lang="zh-CN" altLang="zh-CN" sz="1400">
              <a:latin typeface="Arial" panose="020B0604020202020204" pitchFamily="34" charset="0"/>
              <a:ea typeface="仿宋_GB2312" pitchFamily="49" charset="-122"/>
            </a:endParaRPr>
          </a:p>
          <a:p>
            <a:r>
              <a:rPr lang="en-US" altLang="zh-CN" sz="1400">
                <a:solidFill>
                  <a:srgbClr val="006600"/>
                </a:solidFill>
                <a:latin typeface="Arial" panose="020B0604020202020204" pitchFamily="34" charset="0"/>
              </a:rPr>
              <a:t>❾</a:t>
            </a:r>
            <a:r>
              <a:rPr lang="zh-CN" altLang="zh-CN" sz="1400" dirty="0">
                <a:latin typeface="Arial" panose="020B0604020202020204" pitchFamily="34" charset="0"/>
              </a:rPr>
              <a:t>思考：黄继光在你心中留下了怎样的印象？</a:t>
            </a:r>
            <a:endParaRPr lang="zh-CN" altLang="zh-CN" sz="1400" dirty="0">
              <a:latin typeface="Arial" panose="020B0604020202020204" pitchFamily="34" charset="0"/>
            </a:endParaRPr>
          </a:p>
          <a:p>
            <a:r>
              <a:rPr lang="zh-CN" altLang="en-US" sz="1400" dirty="0">
                <a:latin typeface="Arial" panose="020B0604020202020204" pitchFamily="34" charset="0"/>
              </a:rPr>
              <a:t>       </a:t>
            </a:r>
            <a:r>
              <a:rPr lang="zh-CN" altLang="zh-CN" sz="1400">
                <a:latin typeface="仿宋_GB2312" pitchFamily="49" charset="-122"/>
                <a:ea typeface="仿宋_GB2312" pitchFamily="49" charset="-122"/>
              </a:rPr>
              <a:t>黄继光临危请战，表现了他勇挑重担和对祖国、人民的热爱；黄继光舍身堵住敌人的枪口，光荣牺牲，表现了他奋不顾身、视死如归的光辉形象。</a:t>
            </a:r>
            <a:endParaRPr lang="zh-CN" altLang="zh-CN" sz="1400">
              <a:latin typeface="仿宋_GB2312" pitchFamily="49" charset="-122"/>
              <a:ea typeface="仿宋_GB2312" pitchFamily="49" charset="-122"/>
            </a:endParaRPr>
          </a:p>
        </p:txBody>
      </p:sp>
      <p:sp>
        <p:nvSpPr>
          <p:cNvPr id="14339" name="文本框 25603"/>
          <p:cNvSpPr txBox="1"/>
          <p:nvPr/>
        </p:nvSpPr>
        <p:spPr>
          <a:xfrm>
            <a:off x="250825" y="407988"/>
            <a:ext cx="5761038" cy="5738812"/>
          </a:xfrm>
          <a:prstGeom prst="rect">
            <a:avLst/>
          </a:prstGeom>
          <a:noFill/>
          <a:ln w="9525">
            <a:noFill/>
          </a:ln>
        </p:spPr>
        <p:txBody>
          <a:bodyPr>
            <a:spAutoFit/>
          </a:bodyPr>
          <a:p>
            <a:pPr>
              <a:lnSpc>
                <a:spcPct val="120000"/>
              </a:lnSpc>
            </a:pPr>
            <a:r>
              <a:rPr lang="en-US" altLang="zh-CN" err="1">
                <a:latin typeface="Arial" panose="020B0604020202020204" pitchFamily="34" charset="0"/>
                <a:sym typeface="宋体" panose="02010600030101010101" pitchFamily="2" charset="-122"/>
              </a:rPr>
              <a:t>中站起来了</a:t>
            </a:r>
            <a:r>
              <a:rPr lang="en-US" altLang="zh-CN">
                <a:latin typeface="Arial" panose="020B0604020202020204" pitchFamily="34" charset="0"/>
                <a:sym typeface="宋体" panose="02010600030101010101" pitchFamily="2" charset="-122"/>
              </a:rPr>
              <a:t>！</a:t>
            </a:r>
            <a:r>
              <a:rPr lang="zh-CN" altLang="en-US" dirty="0">
                <a:solidFill>
                  <a:srgbClr val="808000"/>
                </a:solidFill>
                <a:latin typeface="Arial" panose="020B0604020202020204" pitchFamily="34" charset="0"/>
                <a:ea typeface="黑体" panose="02010609060101010101" pitchFamily="2" charset="-122"/>
                <a:sym typeface="宋体" panose="02010600030101010101" pitchFamily="2" charset="-122"/>
              </a:rPr>
              <a:t>【句解</a:t>
            </a:r>
            <a:r>
              <a:rPr lang="zh-CN" altLang="en-US" dirty="0">
                <a:solidFill>
                  <a:srgbClr val="808000"/>
                </a:solidFill>
                <a:latin typeface="Arial" panose="020B0604020202020204" pitchFamily="34" charset="0"/>
                <a:ea typeface="楷体_GB2312" pitchFamily="49" charset="-122"/>
                <a:sym typeface="宋体" panose="02010600030101010101" pitchFamily="2" charset="-122"/>
              </a:rPr>
              <a:t>：“啊”后连用两个感叹句既是对黄继光顽强意志的赞叹，又表达了战士们的期待、惊喜之情。“突然站起来”“暴风雨”突出了黄继光顶天立地的光辉形象。】</a:t>
            </a:r>
            <a:r>
              <a:rPr lang="en-US" altLang="zh-CN">
                <a:solidFill>
                  <a:srgbClr val="006600"/>
                </a:solidFill>
                <a:latin typeface="Arial" panose="020B0604020202020204" pitchFamily="34" charset="0"/>
                <a:sym typeface="宋体" panose="02010600030101010101" pitchFamily="2" charset="-122"/>
              </a:rPr>
              <a:t>❼</a:t>
            </a:r>
            <a:r>
              <a:rPr lang="en-US" altLang="zh-CN" err="1">
                <a:latin typeface="Arial" panose="020B0604020202020204" pitchFamily="34" charset="0"/>
                <a:sym typeface="宋体" panose="02010600030101010101" pitchFamily="2" charset="-122"/>
              </a:rPr>
              <a:t>他举起右臂，手雷在探照灯的光亮中闪闪发光</a:t>
            </a:r>
            <a:r>
              <a:rPr lang="en-US" altLang="zh-CN">
                <a:latin typeface="Arial" panose="020B0604020202020204" pitchFamily="34" charset="0"/>
                <a:sym typeface="宋体" panose="02010600030101010101" pitchFamily="2" charset="-122"/>
              </a:rPr>
              <a:t>。</a:t>
            </a:r>
            <a:endParaRPr lang="en-US" altLang="zh-CN">
              <a:latin typeface="Arial" panose="020B0604020202020204" pitchFamily="34" charset="0"/>
              <a:sym typeface="宋体" panose="02010600030101010101" pitchFamily="2" charset="-122"/>
            </a:endParaRPr>
          </a:p>
          <a:p>
            <a:pPr>
              <a:lnSpc>
                <a:spcPct val="120000"/>
              </a:lnSpc>
            </a:pPr>
            <a:r>
              <a:rPr lang="en-US" altLang="zh-CN">
                <a:latin typeface="Arial" panose="020B0604020202020204" pitchFamily="34" charset="0"/>
                <a:sym typeface="宋体" panose="02010600030101010101" pitchFamily="2" charset="-122"/>
              </a:rPr>
              <a:t>            </a:t>
            </a:r>
            <a:r>
              <a:rPr lang="en-US" altLang="zh-CN" err="1">
                <a:latin typeface="Arial" panose="020B0604020202020204" pitchFamily="34" charset="0"/>
                <a:sym typeface="宋体" panose="02010600030101010101" pitchFamily="2" charset="-122"/>
              </a:rPr>
              <a:t>轰！敌人的火力点塌了半边，黄继光晕(yūn)倒了。战士们赶紧冲上去，不料才冲到半路，敌人的机枪又叫起来，战士们被压在山坡上</a:t>
            </a:r>
            <a:r>
              <a:rPr lang="en-US" altLang="zh-CN">
                <a:latin typeface="Arial" panose="020B0604020202020204" pitchFamily="34" charset="0"/>
                <a:sym typeface="宋体" panose="02010600030101010101" pitchFamily="2" charset="-122"/>
              </a:rPr>
              <a:t>。</a:t>
            </a:r>
            <a:endParaRPr lang="en-US" altLang="zh-CN">
              <a:latin typeface="Arial" panose="020B0604020202020204" pitchFamily="34" charset="0"/>
              <a:sym typeface="宋体" panose="02010600030101010101" pitchFamily="2" charset="-122"/>
            </a:endParaRPr>
          </a:p>
          <a:p>
            <a:pPr>
              <a:lnSpc>
                <a:spcPct val="120000"/>
              </a:lnSpc>
            </a:pPr>
            <a:r>
              <a:rPr lang="en-US" altLang="zh-CN">
                <a:latin typeface="Arial" panose="020B0604020202020204" pitchFamily="34" charset="0"/>
                <a:sym typeface="宋体" panose="02010600030101010101" pitchFamily="2" charset="-122"/>
              </a:rPr>
              <a:t>            </a:t>
            </a:r>
            <a:r>
              <a:rPr lang="en-US" altLang="zh-CN" err="1">
                <a:latin typeface="Arial" panose="020B0604020202020204" pitchFamily="34" charset="0"/>
                <a:sym typeface="宋体" panose="02010600030101010101" pitchFamily="2" charset="-122"/>
              </a:rPr>
              <a:t>天快亮了，规定的时间马上到了。营参谋长正在着急，只见黄继光又站起来了！他张开双臂，向喷射着火舌的火力点猛扑上去，用自己的胸膛(táng)堵住了敌人的枪口</a:t>
            </a:r>
            <a:r>
              <a:rPr lang="en-US" altLang="zh-CN">
                <a:latin typeface="Arial" panose="020B0604020202020204" pitchFamily="34" charset="0"/>
                <a:sym typeface="宋体" panose="02010600030101010101" pitchFamily="2" charset="-122"/>
              </a:rPr>
              <a:t>。</a:t>
            </a:r>
            <a:r>
              <a:rPr lang="zh-CN" altLang="en-US" dirty="0">
                <a:solidFill>
                  <a:srgbClr val="990000"/>
                </a:solidFill>
                <a:latin typeface="Arial" panose="020B0604020202020204" pitchFamily="34" charset="0"/>
                <a:ea typeface="方正魏碑_GBK" pitchFamily="65" charset="-122"/>
                <a:sym typeface="宋体" panose="02010600030101010101" pitchFamily="2" charset="-122"/>
              </a:rPr>
              <a:t>（动作描写）</a:t>
            </a:r>
            <a:r>
              <a:rPr lang="zh-CN" altLang="en-US" dirty="0">
                <a:solidFill>
                  <a:srgbClr val="808000"/>
                </a:solidFill>
                <a:latin typeface="Arial" panose="020B0604020202020204" pitchFamily="34" charset="0"/>
                <a:ea typeface="黑体" panose="02010609060101010101" pitchFamily="2" charset="-122"/>
                <a:sym typeface="宋体" panose="02010600030101010101" pitchFamily="2" charset="-122"/>
              </a:rPr>
              <a:t>【句解</a:t>
            </a:r>
            <a:r>
              <a:rPr lang="zh-CN" altLang="en-US" dirty="0">
                <a:solidFill>
                  <a:srgbClr val="808000"/>
                </a:solidFill>
                <a:latin typeface="Arial" panose="020B0604020202020204" pitchFamily="34" charset="0"/>
                <a:ea typeface="楷体_GB2312" pitchFamily="49" charset="-122"/>
                <a:sym typeface="宋体" panose="02010600030101010101" pitchFamily="2" charset="-122"/>
              </a:rPr>
              <a:t>：写黄继光第二次站起来。为了战斗的胜利，这位年轻的战士义无反顾地献出了自己宝贵的生命。“张开”“猛扑”等词语给人势不可当、压倒一切的感觉，突出了黄继光视死如归的英雄气概。】</a:t>
            </a:r>
            <a:r>
              <a:rPr lang="en-US" altLang="zh-CN">
                <a:solidFill>
                  <a:srgbClr val="006600"/>
                </a:solidFill>
                <a:latin typeface="Arial" panose="020B0604020202020204" pitchFamily="34" charset="0"/>
                <a:sym typeface="宋体" panose="02010600030101010101" pitchFamily="2" charset="-122"/>
              </a:rPr>
              <a:t>❽❾</a:t>
            </a:r>
            <a:endParaRPr lang="zh-CN" altLang="en-US" dirty="0">
              <a:solidFill>
                <a:srgbClr val="990000"/>
              </a:solidFill>
              <a:latin typeface="Arial" panose="020B0604020202020204" pitchFamily="34" charset="0"/>
              <a:ea typeface="方正魏碑_GBK" pitchFamily="65" charset="-122"/>
              <a:sym typeface="宋体" panose="02010600030101010101" pitchFamily="2" charset="-122"/>
            </a:endParaRPr>
          </a:p>
          <a:p>
            <a:pPr>
              <a:lnSpc>
                <a:spcPct val="120000"/>
              </a:lnSpc>
            </a:pPr>
            <a:r>
              <a:rPr lang="zh-CN" altLang="en-US">
                <a:solidFill>
                  <a:srgbClr val="0066FF"/>
                </a:solidFill>
                <a:latin typeface="Arial" panose="020B0604020202020204" pitchFamily="34" charset="0"/>
                <a:sym typeface="宋体" panose="02010600030101010101" pitchFamily="2" charset="-122"/>
              </a:rPr>
              <a:t>      </a:t>
            </a:r>
            <a:r>
              <a:rPr lang="zh-CN" altLang="en-US" dirty="0">
                <a:solidFill>
                  <a:srgbClr val="0066FF"/>
                </a:solidFill>
                <a:latin typeface="Arial" panose="020B0604020202020204" pitchFamily="34" charset="0"/>
                <a:ea typeface="黑体" panose="02010609060101010101" pitchFamily="2" charset="-122"/>
                <a:sym typeface="宋体" panose="02010600030101010101" pitchFamily="2" charset="-122"/>
              </a:rPr>
              <a:t>【段解</a:t>
            </a:r>
            <a:r>
              <a:rPr lang="zh-CN" altLang="en-US">
                <a:solidFill>
                  <a:srgbClr val="0066FF"/>
                </a:solidFill>
                <a:latin typeface="Arial" panose="020B0604020202020204" pitchFamily="34" charset="0"/>
                <a:ea typeface="黑体" panose="02010609060101010101" pitchFamily="2" charset="-122"/>
                <a:sym typeface="宋体" panose="02010600030101010101" pitchFamily="2" charset="-122"/>
              </a:rPr>
              <a:t>】</a:t>
            </a:r>
            <a:r>
              <a:rPr lang="zh-CN" altLang="en-US" dirty="0">
                <a:solidFill>
                  <a:srgbClr val="0066FF"/>
                </a:solidFill>
                <a:latin typeface="Arial" panose="020B0604020202020204" pitchFamily="34" charset="0"/>
                <a:ea typeface="楷体_GB2312" pitchFamily="49" charset="-122"/>
                <a:sym typeface="宋体" panose="02010600030101010101" pitchFamily="2" charset="-122"/>
              </a:rPr>
              <a:t>舍生忘死，堵住枪口。</a:t>
            </a:r>
            <a:endParaRPr lang="en-US" altLang="zh-CN">
              <a:solidFill>
                <a:srgbClr val="006600"/>
              </a:solidFill>
              <a:latin typeface="Arial" panose="020B0604020202020204" pitchFamily="34" charset="0"/>
              <a:sym typeface="宋体" panose="02010600030101010101" pitchFamily="2" charset="-122"/>
            </a:endParaRPr>
          </a:p>
        </p:txBody>
      </p:sp>
      <p:pic>
        <p:nvPicPr>
          <p:cNvPr id="14340" name="图片 1" descr="方10"/>
          <p:cNvPicPr>
            <a:picLocks noChangeAspect="1"/>
          </p:cNvPicPr>
          <p:nvPr/>
        </p:nvPicPr>
        <p:blipFill>
          <a:blip r:embed="rId1"/>
          <a:stretch>
            <a:fillRect/>
          </a:stretch>
        </p:blipFill>
        <p:spPr>
          <a:xfrm>
            <a:off x="841375" y="2152650"/>
            <a:ext cx="225425" cy="225425"/>
          </a:xfrm>
          <a:prstGeom prst="rect">
            <a:avLst/>
          </a:prstGeom>
          <a:noFill/>
          <a:ln w="9525">
            <a:noFill/>
          </a:ln>
        </p:spPr>
      </p:pic>
      <p:pic>
        <p:nvPicPr>
          <p:cNvPr id="14341" name="图片 1" descr="方11"/>
          <p:cNvPicPr>
            <a:picLocks noChangeAspect="1"/>
          </p:cNvPicPr>
          <p:nvPr/>
        </p:nvPicPr>
        <p:blipFill>
          <a:blip r:embed="rId2"/>
          <a:stretch>
            <a:fillRect/>
          </a:stretch>
        </p:blipFill>
        <p:spPr>
          <a:xfrm>
            <a:off x="841375" y="3165475"/>
            <a:ext cx="225425" cy="225425"/>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矩形 114689"/>
          <p:cNvSpPr/>
          <p:nvPr/>
        </p:nvSpPr>
        <p:spPr>
          <a:xfrm>
            <a:off x="250825" y="620713"/>
            <a:ext cx="5834063" cy="4260850"/>
          </a:xfrm>
          <a:prstGeom prst="rect">
            <a:avLst/>
          </a:prstGeom>
          <a:solidFill>
            <a:schemeClr val="bg1"/>
          </a:solidFill>
          <a:ln w="9525">
            <a:noFill/>
          </a:ln>
        </p:spPr>
        <p:txBody>
          <a:bodyPr/>
          <a:p>
            <a:endParaRPr lang="zh-CN" altLang="en-US" dirty="0">
              <a:latin typeface="Arial" panose="020B0604020202020204" pitchFamily="34" charset="0"/>
            </a:endParaRPr>
          </a:p>
        </p:txBody>
      </p:sp>
      <p:sp>
        <p:nvSpPr>
          <p:cNvPr id="15362" name="TextBox 1"/>
          <p:cNvSpPr/>
          <p:nvPr/>
        </p:nvSpPr>
        <p:spPr>
          <a:xfrm>
            <a:off x="6227763" y="620713"/>
            <a:ext cx="2665412" cy="4184650"/>
          </a:xfrm>
          <a:prstGeom prst="rect">
            <a:avLst/>
          </a:prstGeom>
          <a:solidFill>
            <a:srgbClr val="B3C6E7"/>
          </a:solidFill>
          <a:ln w="9525">
            <a:noFill/>
          </a:ln>
        </p:spPr>
        <p:txBody>
          <a:bodyPr>
            <a:spAutoFit/>
          </a:bodyPr>
          <a:p>
            <a:r>
              <a:rPr lang="zh-CN" altLang="zh-CN" sz="1400">
                <a:solidFill>
                  <a:srgbClr val="FF6600"/>
                </a:solidFill>
                <a:latin typeface="仿宋_GB2312" pitchFamily="49" charset="-122"/>
                <a:ea typeface="仿宋_GB2312" pitchFamily="49" charset="-122"/>
                <a:sym typeface="宋体" panose="02010600030101010101" pitchFamily="2" charset="-122"/>
              </a:rPr>
              <a:t>④</a:t>
            </a:r>
            <a:r>
              <a:rPr lang="zh-CN" altLang="en-US" sz="1400" dirty="0">
                <a:latin typeface="仿宋_GB2312" pitchFamily="49" charset="-122"/>
                <a:ea typeface="仿宋_GB2312" pitchFamily="49" charset="-122"/>
                <a:sym typeface="宋体" panose="02010600030101010101" pitchFamily="2" charset="-122"/>
              </a:rPr>
              <a:t>惊天动地：形容声音特别响亮。本课形容战士们的喊声非常大。</a:t>
            </a:r>
            <a:endParaRPr lang="zh-CN" altLang="en-US" sz="1400" dirty="0">
              <a:latin typeface="仿宋_GB2312" pitchFamily="49" charset="-122"/>
              <a:ea typeface="仿宋_GB2312" pitchFamily="49" charset="-122"/>
              <a:sym typeface="宋体" panose="02010600030101010101" pitchFamily="2" charset="-122"/>
            </a:endParaRPr>
          </a:p>
          <a:p>
            <a:r>
              <a:rPr lang="zh-CN" altLang="en-US" sz="1400" dirty="0">
                <a:latin typeface="Arial" panose="020B0604020202020204" pitchFamily="34" charset="0"/>
                <a:ea typeface="黑体" panose="02010609060101010101" pitchFamily="2" charset="-122"/>
                <a:sym typeface="宋体" panose="02010600030101010101" pitchFamily="2" charset="-122"/>
              </a:rPr>
              <a:t>造句：</a:t>
            </a:r>
            <a:r>
              <a:rPr lang="zh-CN" altLang="en-US" sz="1400" dirty="0">
                <a:latin typeface="Arial" panose="020B0604020202020204" pitchFamily="34" charset="0"/>
                <a:ea typeface="仿宋_GB2312" pitchFamily="49" charset="-122"/>
                <a:sym typeface="宋体" panose="02010600030101010101" pitchFamily="2" charset="-122"/>
              </a:rPr>
              <a:t>经过一番不懈的努力，他终于做成了一件惊天动地的大事。</a:t>
            </a:r>
            <a:endParaRPr lang="zh-CN" altLang="en-US" sz="1400" dirty="0">
              <a:latin typeface="Arial" panose="020B0604020202020204" pitchFamily="34" charset="0"/>
              <a:ea typeface="仿宋_GB2312" pitchFamily="49" charset="-122"/>
              <a:sym typeface="宋体" panose="02010600030101010101" pitchFamily="2" charset="-122"/>
            </a:endParaRPr>
          </a:p>
          <a:p>
            <a:endParaRPr lang="en-US" altLang="zh-CN" sz="1400">
              <a:solidFill>
                <a:srgbClr val="006600"/>
              </a:solidFill>
              <a:latin typeface="Arial" panose="020B0604020202020204" pitchFamily="34" charset="0"/>
              <a:sym typeface="宋体" panose="02010600030101010101" pitchFamily="2" charset="-122"/>
            </a:endParaRPr>
          </a:p>
          <a:p>
            <a:r>
              <a:rPr lang="en-US" altLang="zh-CN" sz="1400">
                <a:solidFill>
                  <a:srgbClr val="006600"/>
                </a:solidFill>
                <a:latin typeface="Arial" panose="020B0604020202020204" pitchFamily="34" charset="0"/>
                <a:sym typeface="宋体" panose="02010600030101010101" pitchFamily="2" charset="-122"/>
              </a:rPr>
              <a:t>❿</a:t>
            </a:r>
            <a:r>
              <a:rPr lang="zh-CN" altLang="zh-CN" sz="1400" dirty="0">
                <a:latin typeface="Arial" panose="020B0604020202020204" pitchFamily="34" charset="0"/>
                <a:sym typeface="宋体" panose="02010600030101010101" pitchFamily="2" charset="-122"/>
              </a:rPr>
              <a:t>思考：课文是按什么顺序叙述的？</a:t>
            </a:r>
            <a:endParaRPr lang="zh-CN" altLang="zh-CN" sz="1400" dirty="0">
              <a:latin typeface="Arial" panose="020B0604020202020204" pitchFamily="34" charset="0"/>
              <a:sym typeface="宋体" panose="02010600030101010101" pitchFamily="2" charset="-122"/>
            </a:endParaRPr>
          </a:p>
          <a:p>
            <a:r>
              <a:rPr lang="zh-CN" altLang="en-US" sz="1400" dirty="0">
                <a:latin typeface="Arial" panose="020B0604020202020204" pitchFamily="34" charset="0"/>
                <a:sym typeface="宋体" panose="02010600030101010101" pitchFamily="2" charset="-122"/>
              </a:rPr>
              <a:t>      </a:t>
            </a:r>
            <a:r>
              <a:rPr lang="zh-CN" altLang="zh-CN" sz="1400">
                <a:latin typeface="Arial" panose="020B0604020202020204" pitchFamily="34" charset="0"/>
                <a:ea typeface="仿宋_GB2312" pitchFamily="49" charset="-122"/>
                <a:sym typeface="宋体" panose="02010600030101010101" pitchFamily="2" charset="-122"/>
              </a:rPr>
              <a:t>课文是按照事情发展的顺序来叙述的。先介绍了当时战场上的局势和黄继光所在营的任务；然后介绍了完成任务时遇到的困难；接着作者详细记录了黄继光从“请求任务”到“英勇负伤”直到最后舍身堵住敌人的枪口、光荣献身的壮举；最后写了黄继光的牺牲换来了整个战斗的胜利。</a:t>
            </a:r>
            <a:endParaRPr lang="zh-CN" altLang="zh-CN" sz="1400">
              <a:latin typeface="Arial" panose="020B0604020202020204" pitchFamily="34" charset="0"/>
              <a:ea typeface="仿宋_GB2312" pitchFamily="49" charset="-122"/>
              <a:sym typeface="宋体" panose="02010600030101010101" pitchFamily="2" charset="-122"/>
            </a:endParaRPr>
          </a:p>
        </p:txBody>
      </p:sp>
      <p:sp>
        <p:nvSpPr>
          <p:cNvPr id="15363" name="文本框 25603"/>
          <p:cNvSpPr txBox="1"/>
          <p:nvPr/>
        </p:nvSpPr>
        <p:spPr>
          <a:xfrm>
            <a:off x="250825" y="1341438"/>
            <a:ext cx="5761038" cy="2747962"/>
          </a:xfrm>
          <a:prstGeom prst="rect">
            <a:avLst/>
          </a:prstGeom>
          <a:noFill/>
          <a:ln w="9525">
            <a:noFill/>
          </a:ln>
        </p:spPr>
        <p:txBody>
          <a:bodyPr>
            <a:spAutoFit/>
          </a:bodyPr>
          <a:p>
            <a:pPr>
              <a:lnSpc>
                <a:spcPct val="120000"/>
              </a:lnSpc>
            </a:pPr>
            <a:r>
              <a:rPr lang="en-US" altLang="zh-CN">
                <a:latin typeface="Arial" panose="020B0604020202020204" pitchFamily="34" charset="0"/>
              </a:rPr>
              <a:t>            “冲啊，为黄继光报仇！”喊声惊天动</a:t>
            </a:r>
            <a:r>
              <a:rPr lang="en-US" altLang="zh-CN" baseline="30000">
                <a:solidFill>
                  <a:srgbClr val="FF3300"/>
                </a:solidFill>
                <a:latin typeface="Arial" panose="020B0604020202020204" pitchFamily="34" charset="0"/>
                <a:sym typeface="宋体" panose="02010600030101010101" pitchFamily="2" charset="-122"/>
              </a:rPr>
              <a:t>④</a:t>
            </a:r>
            <a:r>
              <a:rPr lang="en-US" altLang="zh-CN">
                <a:latin typeface="Arial" panose="020B0604020202020204" pitchFamily="34" charset="0"/>
              </a:rPr>
              <a:t>地。战士们像海涛一样向上冲，占领了597.9高地，消灭了阵地上的全部敌人。</a:t>
            </a:r>
            <a:r>
              <a:rPr lang="zh-CN" altLang="en-US" dirty="0">
                <a:solidFill>
                  <a:srgbClr val="990000"/>
                </a:solidFill>
                <a:latin typeface="Arial" panose="020B0604020202020204" pitchFamily="34" charset="0"/>
                <a:ea typeface="方正魏碑_GBK" pitchFamily="65" charset="-122"/>
                <a:sym typeface="宋体" panose="02010600030101010101" pitchFamily="2" charset="-122"/>
              </a:rPr>
              <a:t>（比喻）</a:t>
            </a:r>
            <a:r>
              <a:rPr lang="zh-CN" altLang="en-US" dirty="0">
                <a:solidFill>
                  <a:srgbClr val="808000"/>
                </a:solidFill>
                <a:latin typeface="Arial" panose="020B0604020202020204" pitchFamily="34" charset="0"/>
                <a:ea typeface="黑体" panose="02010609060101010101" pitchFamily="2" charset="-122"/>
                <a:sym typeface="宋体" panose="02010600030101010101" pitchFamily="2" charset="-122"/>
              </a:rPr>
              <a:t>【句解</a:t>
            </a:r>
            <a:r>
              <a:rPr lang="zh-CN" altLang="en-US" dirty="0">
                <a:solidFill>
                  <a:srgbClr val="808000"/>
                </a:solidFill>
                <a:latin typeface="Arial" panose="020B0604020202020204" pitchFamily="34" charset="0"/>
                <a:ea typeface="楷体_GB2312" pitchFamily="49" charset="-122"/>
                <a:sym typeface="宋体" panose="02010600030101010101" pitchFamily="2" charset="-122"/>
              </a:rPr>
              <a:t>：“惊天动地”说明黄继光的大无畏精神极大地鼓舞了战士们，写出了战士们的勇猛和对敌人的仇恨。“像海涛一样”运用比喻的修辞手法，写出了战士们勇往直前，势不可当的气势。】</a:t>
            </a:r>
            <a:r>
              <a:rPr lang="en-US" altLang="zh-CN">
                <a:solidFill>
                  <a:srgbClr val="006600"/>
                </a:solidFill>
                <a:latin typeface="Arial" panose="020B0604020202020204" pitchFamily="34" charset="0"/>
                <a:sym typeface="宋体" panose="02010600030101010101" pitchFamily="2" charset="-122"/>
              </a:rPr>
              <a:t>❿</a:t>
            </a:r>
            <a:endParaRPr lang="zh-CN" altLang="en-US" dirty="0">
              <a:solidFill>
                <a:srgbClr val="808000"/>
              </a:solidFill>
              <a:latin typeface="Arial" panose="020B0604020202020204" pitchFamily="34" charset="0"/>
              <a:ea typeface="楷体_GB2312" pitchFamily="49" charset="-122"/>
            </a:endParaRPr>
          </a:p>
          <a:p>
            <a:pPr>
              <a:lnSpc>
                <a:spcPct val="120000"/>
              </a:lnSpc>
            </a:pPr>
            <a:r>
              <a:rPr lang="zh-CN" altLang="en-US">
                <a:solidFill>
                  <a:srgbClr val="0066FF"/>
                </a:solidFill>
                <a:latin typeface="Arial" panose="020B0604020202020204" pitchFamily="34" charset="0"/>
                <a:sym typeface="宋体" panose="02010600030101010101" pitchFamily="2" charset="-122"/>
              </a:rPr>
              <a:t>      </a:t>
            </a:r>
            <a:r>
              <a:rPr lang="zh-CN" altLang="en-US" dirty="0">
                <a:solidFill>
                  <a:srgbClr val="0066FF"/>
                </a:solidFill>
                <a:latin typeface="Arial" panose="020B0604020202020204" pitchFamily="34" charset="0"/>
                <a:ea typeface="黑体" panose="02010609060101010101" pitchFamily="2" charset="-122"/>
                <a:sym typeface="宋体" panose="02010600030101010101" pitchFamily="2" charset="-122"/>
              </a:rPr>
              <a:t>【段解</a:t>
            </a:r>
            <a:r>
              <a:rPr lang="zh-CN" altLang="en-US">
                <a:solidFill>
                  <a:srgbClr val="0066FF"/>
                </a:solidFill>
                <a:latin typeface="Arial" panose="020B0604020202020204" pitchFamily="34" charset="0"/>
                <a:ea typeface="黑体" panose="02010609060101010101" pitchFamily="2" charset="-122"/>
                <a:sym typeface="宋体" panose="02010600030101010101" pitchFamily="2" charset="-122"/>
              </a:rPr>
              <a:t>】</a:t>
            </a:r>
            <a:r>
              <a:rPr lang="zh-CN" altLang="en-US" dirty="0">
                <a:solidFill>
                  <a:srgbClr val="0066FF"/>
                </a:solidFill>
                <a:latin typeface="Arial" panose="020B0604020202020204" pitchFamily="34" charset="0"/>
                <a:ea typeface="楷体_GB2312" pitchFamily="49" charset="-122"/>
                <a:sym typeface="宋体" panose="02010600030101010101" pitchFamily="2" charset="-122"/>
              </a:rPr>
              <a:t>激励战友，夺取胜利。</a:t>
            </a:r>
            <a:endParaRPr lang="en-US" altLang="zh-CN">
              <a:solidFill>
                <a:srgbClr val="006600"/>
              </a:solidFill>
              <a:latin typeface="Arial" panose="020B0604020202020204" pitchFamily="34" charset="0"/>
              <a:sym typeface="宋体" panose="02010600030101010101" pitchFamily="2" charset="-122"/>
            </a:endParaRPr>
          </a:p>
        </p:txBody>
      </p:sp>
      <p:sp>
        <p:nvSpPr>
          <p:cNvPr id="15364" name="文本框 106500"/>
          <p:cNvSpPr txBox="1"/>
          <p:nvPr/>
        </p:nvSpPr>
        <p:spPr>
          <a:xfrm>
            <a:off x="323850" y="706438"/>
            <a:ext cx="5688013" cy="644525"/>
          </a:xfrm>
          <a:prstGeom prst="rect">
            <a:avLst/>
          </a:prstGeom>
          <a:solidFill>
            <a:srgbClr val="ACDC84"/>
          </a:solidFill>
          <a:ln w="9525">
            <a:noFill/>
          </a:ln>
        </p:spPr>
        <p:txBody>
          <a:bodyPr>
            <a:spAutoFit/>
          </a:bodyPr>
          <a:p>
            <a:r>
              <a:rPr lang="zh-CN" altLang="zh-CN" dirty="0">
                <a:latin typeface="黑体" panose="02010609060101010101" pitchFamily="2" charset="-122"/>
                <a:ea typeface="黑体" panose="02010609060101010101" pitchFamily="2" charset="-122"/>
              </a:rPr>
              <a:t>第三部分（第7-11自然段）：事情经过。写黄继光英勇战斗、壮烈牺牲的经过。</a:t>
            </a:r>
            <a:endParaRPr lang="zh-CN" altLang="zh-CN" dirty="0">
              <a:latin typeface="黑体" panose="02010609060101010101" pitchFamily="2" charset="-122"/>
              <a:ea typeface="黑体" panose="02010609060101010101" pitchFamily="2" charset="-122"/>
            </a:endParaRPr>
          </a:p>
        </p:txBody>
      </p:sp>
      <p:sp>
        <p:nvSpPr>
          <p:cNvPr id="15365" name="文本框 106500"/>
          <p:cNvSpPr txBox="1"/>
          <p:nvPr/>
        </p:nvSpPr>
        <p:spPr>
          <a:xfrm>
            <a:off x="323850" y="4089400"/>
            <a:ext cx="5688013" cy="646113"/>
          </a:xfrm>
          <a:prstGeom prst="rect">
            <a:avLst/>
          </a:prstGeom>
          <a:solidFill>
            <a:srgbClr val="ACDC84"/>
          </a:solidFill>
          <a:ln w="9525">
            <a:noFill/>
          </a:ln>
        </p:spPr>
        <p:txBody>
          <a:bodyPr>
            <a:spAutoFit/>
          </a:bodyPr>
          <a:p>
            <a:r>
              <a:rPr lang="zh-CN" altLang="zh-CN" dirty="0">
                <a:latin typeface="黑体" panose="02010609060101010101" pitchFamily="2" charset="-122"/>
                <a:ea typeface="黑体" panose="02010609060101010101" pitchFamily="2" charset="-122"/>
              </a:rPr>
              <a:t>第四部分（第12自然段）：事情结果。写黄继光的牺牲换来了整个战斗的胜利。</a:t>
            </a:r>
            <a:endParaRPr lang="zh-CN" altLang="zh-CN" dirty="0">
              <a:latin typeface="黑体" panose="02010609060101010101" pitchFamily="2" charset="-122"/>
              <a:ea typeface="黑体" panose="02010609060101010101" pitchFamily="2" charset="-122"/>
            </a:endParaRPr>
          </a:p>
        </p:txBody>
      </p:sp>
      <p:pic>
        <p:nvPicPr>
          <p:cNvPr id="15366" name="图片 2" descr="方12"/>
          <p:cNvPicPr>
            <a:picLocks noChangeAspect="1"/>
          </p:cNvPicPr>
          <p:nvPr/>
        </p:nvPicPr>
        <p:blipFill>
          <a:blip r:embed="rId1"/>
          <a:stretch>
            <a:fillRect/>
          </a:stretch>
        </p:blipFill>
        <p:spPr>
          <a:xfrm>
            <a:off x="779463" y="1468438"/>
            <a:ext cx="225425" cy="225425"/>
          </a:xfrm>
          <a:prstGeom prst="rect">
            <a:avLst/>
          </a:prstGeom>
          <a:noFill/>
          <a:ln w="9525">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5" name="图片 35844"/>
          <p:cNvPicPr>
            <a:picLocks noChangeAspect="1"/>
          </p:cNvPicPr>
          <p:nvPr/>
        </p:nvPicPr>
        <p:blipFill>
          <a:blip r:embed="rId1"/>
          <a:stretch>
            <a:fillRect/>
          </a:stretch>
        </p:blipFill>
        <p:spPr>
          <a:xfrm>
            <a:off x="179388" y="1268413"/>
            <a:ext cx="2266950" cy="590550"/>
          </a:xfrm>
          <a:prstGeom prst="rect">
            <a:avLst/>
          </a:prstGeom>
          <a:noFill/>
          <a:ln w="9525">
            <a:noFill/>
          </a:ln>
        </p:spPr>
      </p:pic>
      <p:pic>
        <p:nvPicPr>
          <p:cNvPr id="16386" name="图片 1"/>
          <p:cNvPicPr>
            <a:picLocks noChangeAspect="1"/>
          </p:cNvPicPr>
          <p:nvPr/>
        </p:nvPicPr>
        <p:blipFill>
          <a:blip r:embed="rId2"/>
          <a:stretch>
            <a:fillRect/>
          </a:stretch>
        </p:blipFill>
        <p:spPr>
          <a:xfrm>
            <a:off x="528638" y="2662238"/>
            <a:ext cx="8015287" cy="2122487"/>
          </a:xfrm>
          <a:prstGeom prst="rect">
            <a:avLst/>
          </a:prstGeom>
          <a:noFill/>
          <a:ln w="9525">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圆角矩形 1"/>
          <p:cNvSpPr/>
          <p:nvPr/>
        </p:nvSpPr>
        <p:spPr>
          <a:xfrm>
            <a:off x="273050" y="1958975"/>
            <a:ext cx="8597900" cy="3125788"/>
          </a:xfrm>
          <a:prstGeom prst="roundRect">
            <a:avLst>
              <a:gd name="adj" fmla="val 16667"/>
            </a:avLst>
          </a:prstGeom>
          <a:solidFill>
            <a:srgbClr val="CCFFCC"/>
          </a:solidFill>
          <a:ln w="12700" cap="flat" cmpd="sng">
            <a:solidFill>
              <a:srgbClr val="42719B"/>
            </a:solidFill>
            <a:prstDash val="solid"/>
            <a:headEnd type="none" w="med" len="med"/>
            <a:tailEnd type="none" w="med" len="med"/>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pic>
        <p:nvPicPr>
          <p:cNvPr id="17410" name="图片 30722"/>
          <p:cNvPicPr>
            <a:picLocks noChangeAspect="1"/>
          </p:cNvPicPr>
          <p:nvPr/>
        </p:nvPicPr>
        <p:blipFill>
          <a:blip r:embed="rId1"/>
          <a:stretch>
            <a:fillRect/>
          </a:stretch>
        </p:blipFill>
        <p:spPr>
          <a:xfrm>
            <a:off x="179388" y="1052513"/>
            <a:ext cx="2295525" cy="590550"/>
          </a:xfrm>
          <a:prstGeom prst="rect">
            <a:avLst/>
          </a:prstGeom>
          <a:noFill/>
          <a:ln w="9525">
            <a:noFill/>
          </a:ln>
        </p:spPr>
      </p:pic>
      <p:cxnSp>
        <p:nvCxnSpPr>
          <p:cNvPr id="17411" name="直接连接符 4"/>
          <p:cNvCxnSpPr/>
          <p:nvPr/>
        </p:nvCxnSpPr>
        <p:spPr>
          <a:xfrm rot="-5400000" flipH="1">
            <a:off x="3009900" y="3521075"/>
            <a:ext cx="3125788" cy="1588"/>
          </a:xfrm>
          <a:prstGeom prst="bentConnector3">
            <a:avLst>
              <a:gd name="adj1" fmla="val 49977"/>
            </a:avLst>
          </a:prstGeom>
          <a:ln w="19050" cap="flat" cmpd="sng">
            <a:solidFill>
              <a:srgbClr val="6699FF"/>
            </a:solidFill>
            <a:prstDash val="solid"/>
            <a:bevel/>
            <a:headEnd type="none" w="med" len="med"/>
            <a:tailEnd type="none" w="med" len="med"/>
          </a:ln>
        </p:spPr>
      </p:cxnSp>
      <p:sp>
        <p:nvSpPr>
          <p:cNvPr id="17412" name="文本框 30730"/>
          <p:cNvSpPr txBox="1"/>
          <p:nvPr/>
        </p:nvSpPr>
        <p:spPr>
          <a:xfrm>
            <a:off x="476250" y="2462213"/>
            <a:ext cx="3960813" cy="2249487"/>
          </a:xfrm>
          <a:prstGeom prst="rect">
            <a:avLst/>
          </a:prstGeom>
          <a:noFill/>
          <a:ln w="9525">
            <a:noFill/>
          </a:ln>
        </p:spPr>
        <p:txBody>
          <a:bodyPr>
            <a:spAutoFit/>
          </a:bodyPr>
          <a:p>
            <a:pPr>
              <a:lnSpc>
                <a:spcPct val="130000"/>
              </a:lnSpc>
            </a:pPr>
            <a:r>
              <a:rPr lang="en-US" altLang="zh-CN">
                <a:latin typeface="Arial" panose="020B0604020202020204" pitchFamily="34" charset="0"/>
              </a:rPr>
              <a:t>        </a:t>
            </a:r>
            <a:r>
              <a:rPr lang="zh-CN" altLang="en-US" dirty="0">
                <a:latin typeface="Arial" panose="020B0604020202020204" pitchFamily="34" charset="0"/>
              </a:rPr>
              <a:t>本文按照时间顺序和事情发展顺序叙述了上甘岭战役中黄继光为了战斗的胜利奋不顾身，用自己身体堵住敌人枪口的英雄事迹，表现了黄继光不怕牺牲，为了人民的利益英勇献身的爱国主义精神。</a:t>
            </a:r>
            <a:endParaRPr lang="zh-CN" altLang="en-US" dirty="0">
              <a:latin typeface="Arial" panose="020B0604020202020204" pitchFamily="34" charset="0"/>
            </a:endParaRPr>
          </a:p>
        </p:txBody>
      </p:sp>
      <p:sp>
        <p:nvSpPr>
          <p:cNvPr id="17413" name="文本框 30732"/>
          <p:cNvSpPr txBox="1"/>
          <p:nvPr/>
        </p:nvSpPr>
        <p:spPr>
          <a:xfrm>
            <a:off x="539750" y="2060575"/>
            <a:ext cx="1212850" cy="366713"/>
          </a:xfrm>
          <a:prstGeom prst="rect">
            <a:avLst/>
          </a:prstGeom>
          <a:noFill/>
          <a:ln w="9525">
            <a:noFill/>
          </a:ln>
        </p:spPr>
        <p:txBody>
          <a:bodyPr wrap="none">
            <a:spAutoFit/>
          </a:bodyPr>
          <a:p>
            <a:r>
              <a:rPr lang="zh-CN" altLang="en-US" dirty="0">
                <a:latin typeface="黑体" panose="02010609060101010101" pitchFamily="2" charset="-122"/>
                <a:ea typeface="黑体" panose="02010609060101010101" pitchFamily="2" charset="-122"/>
              </a:rPr>
              <a:t>主题归纳 </a:t>
            </a:r>
            <a:endParaRPr lang="zh-CN" altLang="en-US" dirty="0">
              <a:latin typeface="黑体" panose="02010609060101010101" pitchFamily="2" charset="-122"/>
              <a:ea typeface="黑体" panose="02010609060101010101" pitchFamily="2" charset="-122"/>
            </a:endParaRPr>
          </a:p>
        </p:txBody>
      </p:sp>
      <p:sp>
        <p:nvSpPr>
          <p:cNvPr id="17414" name="文本框 30733"/>
          <p:cNvSpPr txBox="1"/>
          <p:nvPr/>
        </p:nvSpPr>
        <p:spPr>
          <a:xfrm>
            <a:off x="4756150" y="2060575"/>
            <a:ext cx="1098550" cy="366713"/>
          </a:xfrm>
          <a:prstGeom prst="rect">
            <a:avLst/>
          </a:prstGeom>
          <a:noFill/>
          <a:ln w="9525">
            <a:noFill/>
          </a:ln>
        </p:spPr>
        <p:txBody>
          <a:bodyPr wrap="none">
            <a:spAutoFit/>
          </a:bodyPr>
          <a:p>
            <a:r>
              <a:rPr lang="zh-CN" altLang="en-US" dirty="0">
                <a:latin typeface="黑体" panose="02010609060101010101" pitchFamily="2" charset="-122"/>
                <a:ea typeface="黑体" panose="02010609060101010101" pitchFamily="2" charset="-122"/>
              </a:rPr>
              <a:t>感悟心语</a:t>
            </a:r>
            <a:endParaRPr lang="zh-CN" altLang="en-US" dirty="0">
              <a:latin typeface="黑体" panose="02010609060101010101" pitchFamily="2" charset="-122"/>
              <a:ea typeface="黑体" panose="02010609060101010101" pitchFamily="2" charset="-122"/>
            </a:endParaRPr>
          </a:p>
        </p:txBody>
      </p:sp>
      <p:sp>
        <p:nvSpPr>
          <p:cNvPr id="17415" name="文本框 30734"/>
          <p:cNvSpPr txBox="1"/>
          <p:nvPr/>
        </p:nvSpPr>
        <p:spPr>
          <a:xfrm>
            <a:off x="4768850" y="2390775"/>
            <a:ext cx="3960813" cy="2249488"/>
          </a:xfrm>
          <a:prstGeom prst="rect">
            <a:avLst/>
          </a:prstGeom>
          <a:noFill/>
          <a:ln w="9525">
            <a:noFill/>
          </a:ln>
        </p:spPr>
        <p:txBody>
          <a:bodyPr>
            <a:spAutoFit/>
          </a:bodyPr>
          <a:p>
            <a:pPr>
              <a:lnSpc>
                <a:spcPct val="130000"/>
              </a:lnSpc>
            </a:pPr>
            <a:r>
              <a:rPr lang="en-US" altLang="zh-CN">
                <a:latin typeface="Arial" panose="020B0604020202020204" pitchFamily="34" charset="0"/>
              </a:rPr>
              <a:t>        </a:t>
            </a:r>
            <a:r>
              <a:rPr lang="zh-CN" altLang="en-US" dirty="0">
                <a:latin typeface="Arial" panose="020B0604020202020204" pitchFamily="34" charset="0"/>
              </a:rPr>
              <a:t>司马迁曾经说过：“人固有一死，或重于泰山，或轻于鸿毛。”黄继光为人类的正义而死，他死得有意义，死得伟大！我们今天幸福的生活是无数革命先烈用鲜血换来的，一定要珍惜！</a:t>
            </a:r>
            <a:endParaRPr lang="zh-CN" altLang="en-US" dirty="0">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圆角矩形 4"/>
          <p:cNvSpPr/>
          <p:nvPr/>
        </p:nvSpPr>
        <p:spPr>
          <a:xfrm>
            <a:off x="395288" y="1268413"/>
            <a:ext cx="8569325" cy="3371850"/>
          </a:xfrm>
          <a:prstGeom prst="roundRect">
            <a:avLst>
              <a:gd name="adj" fmla="val 16667"/>
            </a:avLst>
          </a:prstGeom>
          <a:solidFill>
            <a:schemeClr val="bg1"/>
          </a:solidFill>
          <a:ln w="12700" cap="flat" cmpd="sng">
            <a:solidFill>
              <a:srgbClr val="42719B"/>
            </a:solidFill>
            <a:prstDash val="solid"/>
            <a:headEnd type="none" w="med" len="med"/>
            <a:tailEnd type="none" w="med" len="med"/>
          </a:ln>
        </p:spPr>
        <p:txBody>
          <a:bodyPr anchor="ctr" anchorCtr="0"/>
          <a:p>
            <a:pPr algn="ctr"/>
            <a:endParaRPr lang="zh-CN" altLang="zh-CN" dirty="0">
              <a:solidFill>
                <a:srgbClr val="FFFFFF"/>
              </a:solidFill>
              <a:latin typeface="宋体" panose="02010600030101010101" pitchFamily="2" charset="-122"/>
              <a:sym typeface="宋体" panose="02010600030101010101" pitchFamily="2" charset="-122"/>
            </a:endParaRPr>
          </a:p>
        </p:txBody>
      </p:sp>
      <p:pic>
        <p:nvPicPr>
          <p:cNvPr id="18434" name="图片 29698"/>
          <p:cNvPicPr>
            <a:picLocks noChangeAspect="1"/>
          </p:cNvPicPr>
          <p:nvPr/>
        </p:nvPicPr>
        <p:blipFill>
          <a:blip r:embed="rId1"/>
          <a:stretch>
            <a:fillRect/>
          </a:stretch>
        </p:blipFill>
        <p:spPr>
          <a:xfrm>
            <a:off x="179388" y="620713"/>
            <a:ext cx="2324100" cy="561975"/>
          </a:xfrm>
          <a:prstGeom prst="rect">
            <a:avLst/>
          </a:prstGeom>
          <a:noFill/>
          <a:ln w="9525">
            <a:noFill/>
          </a:ln>
        </p:spPr>
      </p:pic>
      <p:sp>
        <p:nvSpPr>
          <p:cNvPr id="18435" name="文本框 29699"/>
          <p:cNvSpPr txBox="1"/>
          <p:nvPr/>
        </p:nvSpPr>
        <p:spPr>
          <a:xfrm>
            <a:off x="519113" y="1339850"/>
            <a:ext cx="8374062" cy="2976563"/>
          </a:xfrm>
          <a:prstGeom prst="rect">
            <a:avLst/>
          </a:prstGeom>
          <a:noFill/>
          <a:ln w="9525">
            <a:noFill/>
          </a:ln>
        </p:spPr>
        <p:txBody>
          <a:bodyPr>
            <a:spAutoFit/>
          </a:bodyPr>
          <a:p>
            <a:pPr>
              <a:lnSpc>
                <a:spcPct val="140000"/>
              </a:lnSpc>
            </a:pPr>
            <a:r>
              <a:rPr lang="en-US" altLang="zh-CN">
                <a:latin typeface="Arial" panose="020B0604020202020204" pitchFamily="34" charset="0"/>
              </a:rPr>
              <a:t>       </a:t>
            </a:r>
            <a:r>
              <a:rPr lang="zh-CN" altLang="en-US" sz="2000" dirty="0">
                <a:latin typeface="Arial" panose="020B0604020202020204" pitchFamily="34" charset="0"/>
                <a:ea typeface="黑体" panose="02010609060101010101" pitchFamily="2" charset="-122"/>
              </a:rPr>
              <a:t>写作特点</a:t>
            </a:r>
            <a:r>
              <a:rPr lang="zh-CN" altLang="en-US" sz="2000" dirty="0">
                <a:latin typeface="Arial" panose="020B0604020202020204" pitchFamily="34" charset="0"/>
              </a:rPr>
              <a:t>：</a:t>
            </a:r>
            <a:r>
              <a:rPr lang="zh-CN" altLang="en-US" dirty="0">
                <a:latin typeface="Arial" panose="020B0604020202020204" pitchFamily="34" charset="0"/>
              </a:rPr>
              <a:t>细节描写是指抓住生活中的细微而又具体的典型情节，加以生动细致地描绘，它具体渗透在对人物、景物或场面描写之中。细节，指人物、景物、事件等表现对象的富有特色的细枝末节。</a:t>
            </a:r>
            <a:br>
              <a:rPr lang="zh-CN" altLang="en-US" sz="2000" dirty="0">
                <a:latin typeface="Arial" panose="020B0604020202020204" pitchFamily="34" charset="0"/>
              </a:rPr>
            </a:br>
            <a:r>
              <a:rPr lang="zh-CN" altLang="en-US" sz="2000" dirty="0">
                <a:latin typeface="Arial" panose="020B0604020202020204" pitchFamily="34" charset="0"/>
              </a:rPr>
              <a:t>       </a:t>
            </a:r>
            <a:r>
              <a:rPr lang="zh-CN" altLang="en-US" sz="2000" dirty="0">
                <a:latin typeface="Arial" panose="020B0604020202020204" pitchFamily="34" charset="0"/>
                <a:ea typeface="黑体" panose="02010609060101010101" pitchFamily="2" charset="-122"/>
              </a:rPr>
              <a:t>仿写思路</a:t>
            </a:r>
            <a:r>
              <a:rPr lang="zh-CN" altLang="en-US" sz="2000" dirty="0">
                <a:latin typeface="Arial" panose="020B0604020202020204" pitchFamily="34" charset="0"/>
              </a:rPr>
              <a:t>：</a:t>
            </a:r>
            <a:r>
              <a:rPr lang="zh-CN" altLang="zh-CN">
                <a:latin typeface="Arial" panose="020B0604020202020204" pitchFamily="34" charset="0"/>
              </a:rPr>
              <a:t>本文“二十米，十米……”细致描写了距离在一点一点地拉近，突出了黄继光的坚毅和顽强。</a:t>
            </a:r>
            <a:endParaRPr lang="zh-CN" altLang="zh-CN">
              <a:latin typeface="Arial" panose="020B0604020202020204" pitchFamily="34" charset="0"/>
            </a:endParaRPr>
          </a:p>
          <a:p>
            <a:pPr>
              <a:lnSpc>
                <a:spcPct val="140000"/>
              </a:lnSpc>
            </a:pPr>
            <a:r>
              <a:rPr lang="zh-CN" altLang="en-US" sz="2000" dirty="0">
                <a:latin typeface="Arial" panose="020B0604020202020204" pitchFamily="34" charset="0"/>
              </a:rPr>
              <a:t>       </a:t>
            </a:r>
            <a:r>
              <a:rPr lang="zh-CN" altLang="en-US" sz="2000" dirty="0">
                <a:latin typeface="Arial" panose="020B0604020202020204" pitchFamily="34" charset="0"/>
                <a:ea typeface="黑体" panose="02010609060101010101" pitchFamily="2" charset="-122"/>
              </a:rPr>
              <a:t>我的练笔</a:t>
            </a:r>
            <a:r>
              <a:rPr lang="zh-CN" altLang="en-US" sz="2000" dirty="0">
                <a:latin typeface="Arial" panose="020B0604020202020204" pitchFamily="34" charset="0"/>
              </a:rPr>
              <a:t>：</a:t>
            </a:r>
            <a:r>
              <a:rPr lang="zh-CN" altLang="en-US" dirty="0">
                <a:latin typeface="Arial" panose="020B0604020202020204" pitchFamily="34" charset="0"/>
              </a:rPr>
              <a:t>查阅关于抗美援朝的英雄故事，然后以“英雄永远活在我心中”为题，运用细节描写，写一篇小练笔。</a:t>
            </a:r>
            <a:endParaRPr lang="zh-CN" altLang="en-US" dirty="0">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 name="流程图: 可选过程 3083"/>
          <p:cNvSpPr/>
          <p:nvPr/>
        </p:nvSpPr>
        <p:spPr>
          <a:xfrm>
            <a:off x="250825" y="2492375"/>
            <a:ext cx="8713788" cy="2841625"/>
          </a:xfrm>
          <a:prstGeom prst="flowChartAlternateProcess">
            <a:avLst/>
          </a:prstGeom>
          <a:solidFill>
            <a:srgbClr val="CCFFCC"/>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pic>
        <p:nvPicPr>
          <p:cNvPr id="3074" name="图片 3076"/>
          <p:cNvPicPr>
            <a:picLocks noChangeAspect="1"/>
          </p:cNvPicPr>
          <p:nvPr/>
        </p:nvPicPr>
        <p:blipFill>
          <a:blip r:embed="rId1"/>
          <a:stretch>
            <a:fillRect/>
          </a:stretch>
        </p:blipFill>
        <p:spPr>
          <a:xfrm>
            <a:off x="3203575" y="404813"/>
            <a:ext cx="2152650" cy="714375"/>
          </a:xfrm>
          <a:prstGeom prst="rect">
            <a:avLst/>
          </a:prstGeom>
          <a:noFill/>
          <a:ln w="9525">
            <a:noFill/>
          </a:ln>
        </p:spPr>
      </p:pic>
      <p:sp>
        <p:nvSpPr>
          <p:cNvPr id="3075" name="文本框 3079"/>
          <p:cNvSpPr txBox="1"/>
          <p:nvPr/>
        </p:nvSpPr>
        <p:spPr>
          <a:xfrm>
            <a:off x="323850" y="2627313"/>
            <a:ext cx="8569325" cy="2400300"/>
          </a:xfrm>
          <a:prstGeom prst="rect">
            <a:avLst/>
          </a:prstGeom>
          <a:noFill/>
          <a:ln w="9525">
            <a:noFill/>
          </a:ln>
        </p:spPr>
        <p:txBody>
          <a:bodyPr>
            <a:spAutoFit/>
          </a:bodyPr>
          <a:p>
            <a:pPr>
              <a:lnSpc>
                <a:spcPct val="150000"/>
              </a:lnSpc>
            </a:pPr>
            <a:r>
              <a:rPr lang="en-US" altLang="zh-CN" sz="2000">
                <a:latin typeface="仿宋_GB2312" pitchFamily="49" charset="-122"/>
                <a:ea typeface="仿宋_GB2312" pitchFamily="49" charset="-122"/>
              </a:rPr>
              <a:t>    </a:t>
            </a:r>
            <a:r>
              <a:rPr lang="zh-CN" altLang="zh-CN" sz="2000">
                <a:latin typeface="Arial" panose="020B0604020202020204" pitchFamily="34" charset="0"/>
                <a:ea typeface="仿宋_GB2312" pitchFamily="49" charset="-122"/>
              </a:rPr>
              <a:t>从古至今我国历史上的英雄人物不胜枚举，他们把自己的生死置之度外，为祖国、为人民做出了巨大的贡献。黄继光就是这些英雄人物中的一位， 1952年10月，上甘岭战役打响了，这是朝鲜战场上最激烈的一次阵地战，黄继光为了战斗的胜利，献出了宝贵的生命，充分表现了志愿军战士大无畏的英雄气概和爱国主义、国际主义的精神。</a:t>
            </a:r>
            <a:endParaRPr lang="zh-CN" altLang="zh-CN" sz="2000">
              <a:latin typeface="Arial" panose="020B0604020202020204" pitchFamily="34" charset="0"/>
              <a:ea typeface="仿宋_GB2312" pitchFamily="49" charset="-122"/>
            </a:endParaRPr>
          </a:p>
        </p:txBody>
      </p:sp>
      <p:pic>
        <p:nvPicPr>
          <p:cNvPr id="3076" name="图片 3082"/>
          <p:cNvPicPr>
            <a:picLocks noChangeAspect="1"/>
          </p:cNvPicPr>
          <p:nvPr/>
        </p:nvPicPr>
        <p:blipFill>
          <a:blip r:embed="rId2"/>
          <a:stretch>
            <a:fillRect/>
          </a:stretch>
        </p:blipFill>
        <p:spPr>
          <a:xfrm>
            <a:off x="250825" y="1916113"/>
            <a:ext cx="1581150" cy="400050"/>
          </a:xfrm>
          <a:prstGeom prst="rect">
            <a:avLst/>
          </a:prstGeom>
          <a:noFill/>
          <a:ln w="9525">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图片 16387"/>
          <p:cNvPicPr>
            <a:picLocks noChangeAspect="1"/>
          </p:cNvPicPr>
          <p:nvPr/>
        </p:nvPicPr>
        <p:blipFill>
          <a:blip r:embed="rId1"/>
          <a:stretch>
            <a:fillRect/>
          </a:stretch>
        </p:blipFill>
        <p:spPr>
          <a:xfrm>
            <a:off x="107950" y="1196975"/>
            <a:ext cx="1600200" cy="409575"/>
          </a:xfrm>
          <a:prstGeom prst="rect">
            <a:avLst/>
          </a:prstGeom>
          <a:noFill/>
          <a:ln w="9525">
            <a:noFill/>
          </a:ln>
        </p:spPr>
      </p:pic>
      <p:sp>
        <p:nvSpPr>
          <p:cNvPr id="4098" name="流程图: 可选过程 16391"/>
          <p:cNvSpPr/>
          <p:nvPr/>
        </p:nvSpPr>
        <p:spPr>
          <a:xfrm>
            <a:off x="539750" y="2205038"/>
            <a:ext cx="8353425" cy="2935287"/>
          </a:xfrm>
          <a:prstGeom prst="flowChartAlternateProcess">
            <a:avLst/>
          </a:prstGeom>
          <a:solidFill>
            <a:srgbClr val="CCFFFF"/>
          </a:solidFill>
          <a:ln w="9525" cap="flat" cmpd="sng">
            <a:solidFill>
              <a:schemeClr val="tx1"/>
            </a:solidFill>
            <a:prstDash val="solid"/>
            <a:miter/>
            <a:headEnd type="none" w="med" len="med"/>
            <a:tailEnd type="none" w="med" len="med"/>
          </a:ln>
        </p:spPr>
        <p:txBody>
          <a:bodyPr wrap="none" anchor="ctr" anchorCtr="0"/>
          <a:p>
            <a:pPr algn="ctr"/>
            <a:endParaRPr lang="zh-CN" altLang="zh-CN" dirty="0">
              <a:latin typeface="Arial" panose="020B0604020202020204" pitchFamily="34" charset="0"/>
            </a:endParaRPr>
          </a:p>
        </p:txBody>
      </p:sp>
      <p:sp>
        <p:nvSpPr>
          <p:cNvPr id="4099" name="文本框 16393"/>
          <p:cNvSpPr txBox="1"/>
          <p:nvPr/>
        </p:nvSpPr>
        <p:spPr>
          <a:xfrm>
            <a:off x="684213" y="2349500"/>
            <a:ext cx="8023225" cy="2584450"/>
          </a:xfrm>
          <a:prstGeom prst="rect">
            <a:avLst/>
          </a:prstGeom>
          <a:noFill/>
          <a:ln w="9525">
            <a:noFill/>
          </a:ln>
        </p:spPr>
        <p:txBody>
          <a:bodyPr>
            <a:spAutoFit/>
          </a:bodyPr>
          <a:p>
            <a:r>
              <a:rPr lang="en-US" altLang="zh-CN">
                <a:latin typeface="Arial" panose="020B0604020202020204" pitchFamily="34" charset="0"/>
              </a:rPr>
              <a:t>        </a:t>
            </a:r>
            <a:r>
              <a:rPr lang="zh-CN" altLang="zh-CN" dirty="0">
                <a:latin typeface="Arial" panose="020B0604020202020204" pitchFamily="34" charset="0"/>
              </a:rPr>
              <a:t>1.会认“役、屡”等6个生字，掌握多音字“晕”。</a:t>
            </a:r>
            <a:endParaRPr lang="zh-CN" altLang="zh-CN" dirty="0">
              <a:latin typeface="Arial" panose="020B0604020202020204" pitchFamily="34" charset="0"/>
            </a:endParaRPr>
          </a:p>
          <a:p>
            <a:endParaRPr lang="zh-CN" altLang="en-US" dirty="0">
              <a:latin typeface="Arial" panose="020B0604020202020204" pitchFamily="34" charset="0"/>
            </a:endParaRPr>
          </a:p>
          <a:p>
            <a:r>
              <a:rPr lang="zh-CN" altLang="en-US" dirty="0">
                <a:latin typeface="Arial" panose="020B0604020202020204" pitchFamily="34" charset="0"/>
              </a:rPr>
              <a:t>        2.正确、流利、有感情地朗读课文，能够通过人物的语言、动作及比喻句体会人物的情感。</a:t>
            </a:r>
            <a:r>
              <a:rPr lang="zh-CN" altLang="en-US" dirty="0">
                <a:solidFill>
                  <a:srgbClr val="990000"/>
                </a:solidFill>
                <a:latin typeface="Arial" panose="020B0604020202020204" pitchFamily="34" charset="0"/>
                <a:ea typeface="黑体" panose="02010609060101010101" pitchFamily="2" charset="-122"/>
                <a:sym typeface="宋体" panose="02010600030101010101" pitchFamily="2" charset="-122"/>
              </a:rPr>
              <a:t>（重点）</a:t>
            </a:r>
            <a:endParaRPr lang="zh-CN" altLang="en-US" dirty="0">
              <a:latin typeface="Arial" panose="020B0604020202020204" pitchFamily="34" charset="0"/>
            </a:endParaRPr>
          </a:p>
          <a:p>
            <a:endParaRPr lang="zh-CN" altLang="en-US" dirty="0">
              <a:latin typeface="Arial" panose="020B0604020202020204" pitchFamily="34" charset="0"/>
            </a:endParaRPr>
          </a:p>
          <a:p>
            <a:r>
              <a:rPr lang="zh-CN" altLang="en-US" dirty="0">
                <a:latin typeface="Arial" panose="020B0604020202020204" pitchFamily="34" charset="0"/>
              </a:rPr>
              <a:t>        </a:t>
            </a:r>
            <a:r>
              <a:rPr lang="zh-CN" altLang="zh-CN" dirty="0">
                <a:latin typeface="Arial" panose="020B0604020202020204" pitchFamily="34" charset="0"/>
              </a:rPr>
              <a:t>3.了解黄继光在战役中的英勇表现，感悟革命英雄主义气概，培养爱国主义、国际主义情感。</a:t>
            </a:r>
            <a:r>
              <a:rPr lang="zh-CN" altLang="en-US" dirty="0">
                <a:solidFill>
                  <a:srgbClr val="990000"/>
                </a:solidFill>
                <a:latin typeface="Arial" panose="020B0604020202020204" pitchFamily="34" charset="0"/>
                <a:ea typeface="黑体" panose="02010609060101010101" pitchFamily="2" charset="-122"/>
                <a:sym typeface="宋体" panose="02010600030101010101" pitchFamily="2" charset="-122"/>
              </a:rPr>
              <a:t>（难点）</a:t>
            </a:r>
            <a:endParaRPr lang="zh-CN" altLang="en-US" dirty="0">
              <a:solidFill>
                <a:srgbClr val="990000"/>
              </a:solidFill>
              <a:latin typeface="Arial" panose="020B0604020202020204" pitchFamily="34" charset="0"/>
              <a:ea typeface="黑体" panose="02010609060101010101" pitchFamily="2" charset="-122"/>
              <a:sym typeface="宋体" panose="02010600030101010101" pitchFamily="2" charset="-122"/>
            </a:endParaRPr>
          </a:p>
          <a:p>
            <a:endParaRPr lang="zh-CN" altLang="en-US" dirty="0">
              <a:latin typeface="Arial" panose="020B0604020202020204" pitchFamily="34" charset="0"/>
            </a:endParaRPr>
          </a:p>
          <a:p>
            <a:r>
              <a:rPr lang="zh-CN" altLang="en-US" dirty="0">
                <a:latin typeface="Arial" panose="020B0604020202020204" pitchFamily="34" charset="0"/>
              </a:rPr>
              <a:t>        </a:t>
            </a:r>
            <a:r>
              <a:rPr lang="en-US" altLang="zh-CN">
                <a:latin typeface="Arial" panose="020B0604020202020204" pitchFamily="34" charset="0"/>
              </a:rPr>
              <a:t>4</a:t>
            </a:r>
            <a:r>
              <a:rPr lang="zh-CN" altLang="zh-CN" dirty="0">
                <a:latin typeface="Arial" panose="020B0604020202020204" pitchFamily="34" charset="0"/>
              </a:rPr>
              <a:t>.学习按事情发展的顺序，了解故事的起因、经过、高潮和结果。</a:t>
            </a:r>
            <a:r>
              <a:rPr lang="zh-CN" altLang="en-US" dirty="0">
                <a:solidFill>
                  <a:srgbClr val="990000"/>
                </a:solidFill>
                <a:latin typeface="Arial" panose="020B0604020202020204" pitchFamily="34" charset="0"/>
                <a:ea typeface="黑体" panose="02010609060101010101" pitchFamily="2" charset="-122"/>
                <a:sym typeface="宋体" panose="02010600030101010101" pitchFamily="2" charset="-122"/>
              </a:rPr>
              <a:t>（难点）</a:t>
            </a:r>
            <a:endParaRPr lang="zh-CN" altLang="en-US" dirty="0">
              <a:latin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流程图: 可选过程 18438"/>
          <p:cNvSpPr/>
          <p:nvPr/>
        </p:nvSpPr>
        <p:spPr>
          <a:xfrm>
            <a:off x="179388" y="1557338"/>
            <a:ext cx="8856662" cy="2303462"/>
          </a:xfrm>
          <a:prstGeom prst="flowChartAlternateProcess">
            <a:avLst/>
          </a:prstGeom>
          <a:solidFill>
            <a:srgbClr val="CCECFF"/>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sp>
        <p:nvSpPr>
          <p:cNvPr id="5122" name="文本框 18435"/>
          <p:cNvSpPr txBox="1"/>
          <p:nvPr/>
        </p:nvSpPr>
        <p:spPr>
          <a:xfrm>
            <a:off x="250825" y="1628775"/>
            <a:ext cx="8712200" cy="2092325"/>
          </a:xfrm>
          <a:prstGeom prst="rect">
            <a:avLst/>
          </a:prstGeom>
          <a:noFill/>
          <a:ln w="9525">
            <a:noFill/>
          </a:ln>
        </p:spPr>
        <p:txBody>
          <a:bodyPr>
            <a:spAutoFit/>
          </a:bodyPr>
          <a:p>
            <a:pPr>
              <a:lnSpc>
                <a:spcPct val="130000"/>
              </a:lnSpc>
            </a:pPr>
            <a:r>
              <a:rPr lang="en-US" altLang="zh-CN" sz="2000">
                <a:latin typeface="Arial" panose="020B0604020202020204" pitchFamily="34" charset="0"/>
                <a:ea typeface="黑体" panose="02010609060101010101" pitchFamily="2" charset="-122"/>
              </a:rPr>
              <a:t>   </a:t>
            </a:r>
            <a:r>
              <a:rPr lang="zh-CN" altLang="en-US" sz="2000" dirty="0">
                <a:solidFill>
                  <a:srgbClr val="990000"/>
                </a:solidFill>
                <a:latin typeface="Arial" panose="020B0604020202020204" pitchFamily="34" charset="0"/>
                <a:ea typeface="黑体" panose="02010609060101010101" pitchFamily="2" charset="-122"/>
              </a:rPr>
              <a:t>黄继光</a:t>
            </a:r>
            <a:r>
              <a:rPr lang="zh-CN" altLang="en-US" sz="2000" dirty="0">
                <a:latin typeface="Arial" panose="020B0604020202020204" pitchFamily="34" charset="0"/>
                <a:ea typeface="黑体" panose="02010609060101010101" pitchFamily="2" charset="-122"/>
              </a:rPr>
              <a:t>    </a:t>
            </a:r>
            <a:r>
              <a:rPr lang="zh-CN" altLang="en-US" sz="2000" dirty="0">
                <a:latin typeface="楷体_GB2312" pitchFamily="49" charset="-122"/>
                <a:ea typeface="楷体_GB2312" pitchFamily="49" charset="-122"/>
              </a:rPr>
              <a:t>1931年出生在四川省中江县一个贫农的家庭里，小时候给地主当长工，受尽了地主的残酷剥削和压迫。1951年参加中国人民志愿军。1952年10月在上甘岭战役中光荣牺牲。正因为黄继光满怀对新中国的热爱，才能在战斗中火力点久攻不下的关键时刻，主动请战，然后顽强战斗、用胸口堵住敌人枪口。</a:t>
            </a:r>
            <a:endParaRPr lang="zh-CN" altLang="en-US" sz="2000" dirty="0">
              <a:latin typeface="楷体_GB2312" pitchFamily="49" charset="-122"/>
              <a:ea typeface="楷体_GB2312" pitchFamily="49" charset="-122"/>
            </a:endParaRPr>
          </a:p>
        </p:txBody>
      </p:sp>
      <p:pic>
        <p:nvPicPr>
          <p:cNvPr id="5123" name="图片 18436"/>
          <p:cNvPicPr>
            <a:picLocks noChangeAspect="1"/>
          </p:cNvPicPr>
          <p:nvPr/>
        </p:nvPicPr>
        <p:blipFill>
          <a:blip r:embed="rId1"/>
          <a:stretch>
            <a:fillRect/>
          </a:stretch>
        </p:blipFill>
        <p:spPr>
          <a:xfrm>
            <a:off x="179388" y="836613"/>
            <a:ext cx="1590675" cy="419100"/>
          </a:xfrm>
          <a:prstGeom prst="rect">
            <a:avLst/>
          </a:prstGeom>
          <a:noFill/>
          <a:ln w="9525">
            <a:noFill/>
          </a:ln>
        </p:spPr>
      </p:pic>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5" name="图片 4107"/>
          <p:cNvPicPr>
            <a:picLocks noChangeAspect="1"/>
          </p:cNvPicPr>
          <p:nvPr/>
        </p:nvPicPr>
        <p:blipFill>
          <a:blip r:embed="rId1"/>
          <a:stretch>
            <a:fillRect/>
          </a:stretch>
        </p:blipFill>
        <p:spPr>
          <a:xfrm>
            <a:off x="179388" y="333375"/>
            <a:ext cx="2619375" cy="561975"/>
          </a:xfrm>
          <a:prstGeom prst="rect">
            <a:avLst/>
          </a:prstGeom>
          <a:noFill/>
          <a:ln w="9525">
            <a:noFill/>
          </a:ln>
        </p:spPr>
      </p:pic>
      <p:pic>
        <p:nvPicPr>
          <p:cNvPr id="6146" name="图片 4108"/>
          <p:cNvPicPr>
            <a:picLocks noChangeAspect="1"/>
          </p:cNvPicPr>
          <p:nvPr/>
        </p:nvPicPr>
        <p:blipFill>
          <a:blip r:embed="rId2"/>
          <a:stretch>
            <a:fillRect/>
          </a:stretch>
        </p:blipFill>
        <p:spPr>
          <a:xfrm>
            <a:off x="3203575" y="2781300"/>
            <a:ext cx="2209800" cy="666750"/>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矩形 13676"/>
          <p:cNvSpPr/>
          <p:nvPr/>
        </p:nvSpPr>
        <p:spPr>
          <a:xfrm>
            <a:off x="180975" y="1195388"/>
            <a:ext cx="8820150" cy="3392487"/>
          </a:xfrm>
          <a:prstGeom prst="rect">
            <a:avLst/>
          </a:prstGeom>
          <a:solidFill>
            <a:schemeClr val="bg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pic>
        <p:nvPicPr>
          <p:cNvPr id="7170" name="图片 13313"/>
          <p:cNvPicPr>
            <a:picLocks noChangeAspect="1"/>
          </p:cNvPicPr>
          <p:nvPr/>
        </p:nvPicPr>
        <p:blipFill>
          <a:blip r:embed="rId1"/>
          <a:stretch>
            <a:fillRect/>
          </a:stretch>
        </p:blipFill>
        <p:spPr>
          <a:xfrm>
            <a:off x="107950" y="476250"/>
            <a:ext cx="2571750" cy="552450"/>
          </a:xfrm>
          <a:prstGeom prst="rect">
            <a:avLst/>
          </a:prstGeom>
          <a:noFill/>
          <a:ln w="9525">
            <a:noFill/>
          </a:ln>
        </p:spPr>
      </p:pic>
      <p:graphicFrame>
        <p:nvGraphicFramePr>
          <p:cNvPr id="7256" name="表格 7255"/>
          <p:cNvGraphicFramePr/>
          <p:nvPr/>
        </p:nvGraphicFramePr>
        <p:xfrm>
          <a:off x="325438" y="1339850"/>
          <a:ext cx="8496300" cy="3271838"/>
        </p:xfrm>
        <a:graphic>
          <a:graphicData uri="http://schemas.openxmlformats.org/drawingml/2006/table">
            <a:tbl>
              <a:tblPr/>
              <a:tblGrid>
                <a:gridCol w="790575"/>
                <a:gridCol w="792163"/>
                <a:gridCol w="649287"/>
                <a:gridCol w="647700"/>
                <a:gridCol w="792163"/>
                <a:gridCol w="792162"/>
                <a:gridCol w="2879725"/>
                <a:gridCol w="1152525"/>
              </a:tblGrid>
              <a:tr h="390525">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solidFill>
                            <a:schemeClr val="bg1"/>
                          </a:solidFill>
                          <a:ea typeface="黑体" panose="02010609060101010101" pitchFamily="2" charset="-122"/>
                        </a:rPr>
                        <a:t>会认字</a:t>
                      </a:r>
                      <a:endParaRPr lang="zh-CN" altLang="en-US" sz="15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solidFill>
                            <a:schemeClr val="bg1"/>
                          </a:solidFill>
                          <a:ea typeface="黑体" panose="02010609060101010101" pitchFamily="2" charset="-122"/>
                        </a:rPr>
                        <a:t>拼音</a:t>
                      </a:r>
                      <a:endParaRPr lang="zh-CN" altLang="en-US" sz="15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solidFill>
                            <a:schemeClr val="bg1"/>
                          </a:solidFill>
                          <a:ea typeface="黑体" panose="02010609060101010101" pitchFamily="2" charset="-122"/>
                        </a:rPr>
                        <a:t>音序</a:t>
                      </a:r>
                      <a:endParaRPr lang="zh-CN" altLang="en-US" sz="15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solidFill>
                            <a:schemeClr val="bg1"/>
                          </a:solidFill>
                          <a:ea typeface="黑体" panose="02010609060101010101" pitchFamily="2" charset="-122"/>
                        </a:rPr>
                        <a:t>部首</a:t>
                      </a:r>
                      <a:endParaRPr lang="zh-CN" altLang="en-US" sz="15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solidFill>
                            <a:schemeClr val="bg1"/>
                          </a:solidFill>
                          <a:ea typeface="黑体" panose="02010609060101010101" pitchFamily="2" charset="-122"/>
                        </a:rPr>
                        <a:t>笔画</a:t>
                      </a:r>
                      <a:endParaRPr lang="zh-CN" altLang="en-US" sz="15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solidFill>
                            <a:schemeClr val="bg1"/>
                          </a:solidFill>
                          <a:ea typeface="黑体" panose="02010609060101010101" pitchFamily="2" charset="-122"/>
                        </a:rPr>
                        <a:t>结构</a:t>
                      </a:r>
                      <a:endParaRPr lang="zh-CN" altLang="en-US" sz="15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solidFill>
                            <a:schemeClr val="bg1"/>
                          </a:solidFill>
                          <a:ea typeface="黑体" panose="02010609060101010101" pitchFamily="2" charset="-122"/>
                        </a:rPr>
                        <a:t>字义</a:t>
                      </a:r>
                      <a:endParaRPr lang="zh-CN" altLang="en-US" sz="15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solidFill>
                            <a:schemeClr val="bg1"/>
                          </a:solidFill>
                          <a:ea typeface="黑体" panose="02010609060101010101" pitchFamily="2" charset="-122"/>
                        </a:rPr>
                        <a:t>组词</a:t>
                      </a:r>
                      <a:endParaRPr lang="zh-CN" altLang="en-US" sz="15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r>
              <a:tr h="407988">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役</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FFCC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en-US" altLang="zh-CN" sz="1500" err="1">
                          <a:latin typeface="方正细圆_GBK" pitchFamily="65" charset="-122"/>
                          <a:ea typeface="方正细圆_GBK" pitchFamily="65" charset="-122"/>
                        </a:rPr>
                        <a:t>yì</a:t>
                      </a:r>
                      <a:endParaRPr lang="en-US" altLang="zh-CN" sz="1500">
                        <a:latin typeface="方正细圆_GBK" pitchFamily="65" charset="-122"/>
                        <a:ea typeface="方正细圆_GBK" pitchFamily="65"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a:t>Y</a:t>
                      </a:r>
                      <a:endParaRPr lang="en-US" altLang="zh-CN" sz="150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彳</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dirty="0">
                          <a:latin typeface="楷体_GB2312" pitchFamily="49" charset="-122"/>
                          <a:ea typeface="楷体_GB2312" pitchFamily="49" charset="-122"/>
                        </a:rPr>
                        <a:t>7</a:t>
                      </a:r>
                      <a:r>
                        <a:rPr lang="zh-CN" altLang="en-US" sz="1500" dirty="0">
                          <a:latin typeface="楷体_GB2312" pitchFamily="49" charset="-122"/>
                          <a:ea typeface="楷体_GB2312" pitchFamily="49" charset="-122"/>
                        </a:rPr>
                        <a:t>画</a:t>
                      </a:r>
                      <a:endParaRPr lang="zh-CN" altLang="en-US" sz="15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左右</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①战争。②当兵的义务。</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战役　兵役</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595312">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屡</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6699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en-US" altLang="zh-CN" sz="1500" err="1">
                          <a:latin typeface="方正细圆_GBK" pitchFamily="65" charset="-122"/>
                          <a:ea typeface="方正细圆_GBK" pitchFamily="65" charset="-122"/>
                        </a:rPr>
                        <a:t>lǚ</a:t>
                      </a:r>
                      <a:endParaRPr lang="en-US" altLang="zh-CN" sz="1500">
                        <a:latin typeface="方正细圆_GBK" pitchFamily="65" charset="-122"/>
                        <a:ea typeface="方正细圆_GBK" pitchFamily="65"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a:t>L</a:t>
                      </a:r>
                      <a:endParaRPr lang="en-US" altLang="zh-CN" sz="150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尸</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dirty="0">
                          <a:latin typeface="楷体_GB2312" pitchFamily="49" charset="-122"/>
                          <a:ea typeface="楷体_GB2312" pitchFamily="49" charset="-122"/>
                        </a:rPr>
                        <a:t>12</a:t>
                      </a:r>
                      <a:r>
                        <a:rPr lang="zh-CN" altLang="en-US" sz="1500" dirty="0">
                          <a:latin typeface="楷体_GB2312" pitchFamily="49" charset="-122"/>
                          <a:ea typeface="楷体_GB2312" pitchFamily="49" charset="-122"/>
                        </a:rPr>
                        <a:t>画</a:t>
                      </a:r>
                      <a:endParaRPr lang="zh-CN" altLang="en-US" sz="15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半包围</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多次。</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屡次　</a:t>
                      </a:r>
                      <a:endParaRPr lang="zh-CN" altLang="en-US" sz="1500" dirty="0">
                        <a:ea typeface="楷体_GB2312" pitchFamily="49" charset="-122"/>
                      </a:endParaRPr>
                    </a:p>
                    <a:p>
                      <a:pPr marL="0" lvl="0" indent="0">
                        <a:buNone/>
                      </a:pPr>
                      <a:r>
                        <a:rPr lang="zh-CN" altLang="en-US" sz="1500" dirty="0">
                          <a:ea typeface="楷体_GB2312" pitchFamily="49" charset="-122"/>
                        </a:rPr>
                        <a:t>屡战屡胜</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365125">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启</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FFCC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en-US" altLang="zh-CN" sz="1500" err="1">
                          <a:latin typeface="方正细圆_GBK" pitchFamily="65" charset="-122"/>
                          <a:ea typeface="方正细圆_GBK" pitchFamily="65" charset="-122"/>
                        </a:rPr>
                        <a:t>ｑǐ</a:t>
                      </a:r>
                      <a:endParaRPr lang="en-US" altLang="zh-CN" sz="1500">
                        <a:latin typeface="方正细圆_GBK" pitchFamily="65" charset="-122"/>
                        <a:ea typeface="方正细圆_GBK" pitchFamily="65"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a:t>Q</a:t>
                      </a:r>
                      <a:endParaRPr lang="en-US" altLang="zh-CN" sz="150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户</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dirty="0">
                          <a:latin typeface="楷体_GB2312" pitchFamily="49" charset="-122"/>
                          <a:ea typeface="楷体_GB2312" pitchFamily="49" charset="-122"/>
                        </a:rPr>
                        <a:t>7</a:t>
                      </a:r>
                      <a:r>
                        <a:rPr lang="zh-CN" altLang="en-US" sz="1500" dirty="0">
                          <a:latin typeface="楷体_GB2312" pitchFamily="49" charset="-122"/>
                          <a:ea typeface="楷体_GB2312" pitchFamily="49" charset="-122"/>
                        </a:rPr>
                        <a:t>画</a:t>
                      </a:r>
                      <a:endParaRPr lang="zh-CN" altLang="en-US" sz="15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半包围</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①打开。②开导。</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启发　启示</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325438">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摧</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6699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en-US" altLang="zh-CN" sz="1500" err="1">
                          <a:latin typeface="方正细圆_GBK" pitchFamily="65" charset="-122"/>
                          <a:ea typeface="方正细圆_GBK" pitchFamily="65" charset="-122"/>
                        </a:rPr>
                        <a:t>cuī</a:t>
                      </a:r>
                      <a:endParaRPr lang="en-US" altLang="zh-CN" sz="1500">
                        <a:latin typeface="方正细圆_GBK" pitchFamily="65" charset="-122"/>
                        <a:ea typeface="方正细圆_GBK" pitchFamily="65"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a:t>C</a:t>
                      </a:r>
                      <a:endParaRPr lang="en-US" altLang="zh-CN" sz="150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扌</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dirty="0">
                          <a:latin typeface="楷体_GB2312" pitchFamily="49" charset="-122"/>
                          <a:ea typeface="楷体_GB2312" pitchFamily="49" charset="-122"/>
                        </a:rPr>
                        <a:t>14</a:t>
                      </a:r>
                      <a:r>
                        <a:rPr lang="zh-CN" altLang="en-US" sz="1500" dirty="0">
                          <a:latin typeface="楷体_GB2312" pitchFamily="49" charset="-122"/>
                          <a:ea typeface="楷体_GB2312" pitchFamily="49" charset="-122"/>
                        </a:rPr>
                        <a:t>画</a:t>
                      </a:r>
                      <a:endParaRPr lang="zh-CN" altLang="en-US" sz="15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左右</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折断；伤害；毁坏。</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摧毁　摧残</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319087">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雹</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FFCC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en-US" altLang="zh-CN" sz="1500" err="1">
                          <a:latin typeface="方正细圆_GBK" pitchFamily="65" charset="-122"/>
                          <a:ea typeface="方正细圆_GBK" pitchFamily="65" charset="-122"/>
                        </a:rPr>
                        <a:t>báo</a:t>
                      </a:r>
                      <a:endParaRPr lang="en-US" altLang="zh-CN" sz="1500">
                        <a:latin typeface="方正细圆_GBK" pitchFamily="65" charset="-122"/>
                        <a:ea typeface="方正细圆_GBK" pitchFamily="65"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a:t>B</a:t>
                      </a:r>
                      <a:endParaRPr lang="en-US" altLang="zh-CN" sz="150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雨</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1500" dirty="0">
                          <a:latin typeface="楷体_GB2312" pitchFamily="49" charset="-122"/>
                          <a:ea typeface="楷体_GB2312" pitchFamily="49" charset="-122"/>
                        </a:rPr>
                        <a:t>13</a:t>
                      </a:r>
                      <a:r>
                        <a:rPr lang="zh-CN" altLang="en-US" sz="1500" dirty="0">
                          <a:latin typeface="楷体_GB2312" pitchFamily="49" charset="-122"/>
                          <a:ea typeface="楷体_GB2312" pitchFamily="49" charset="-122"/>
                        </a:rPr>
                        <a:t>画</a:t>
                      </a:r>
                      <a:endParaRPr lang="zh-CN" altLang="en-US" sz="15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500" dirty="0">
                          <a:ea typeface="楷体_GB2312" pitchFamily="49" charset="-122"/>
                        </a:rPr>
                        <a:t>上下</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冰雹。</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500" dirty="0">
                          <a:ea typeface="楷体_GB2312" pitchFamily="49" charset="-122"/>
                        </a:rPr>
                        <a:t>冰雹　雹子</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320675">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en-US" sz="1500" dirty="0">
                          <a:ea typeface="楷体_GB2312" pitchFamily="49" charset="-122"/>
                        </a:rPr>
                        <a:t>晕</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6699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500" err="1">
                          <a:latin typeface="方正细圆_GBK" pitchFamily="65" charset="-122"/>
                          <a:ea typeface="方正细圆_GBK" pitchFamily="65" charset="-122"/>
                        </a:rPr>
                        <a:t>ｙūｎ</a:t>
                      </a:r>
                      <a:endParaRPr lang="en-US" altLang="zh-CN" sz="1500">
                        <a:latin typeface="方正细圆_GBK" pitchFamily="65" charset="-122"/>
                        <a:ea typeface="方正细圆_GBK" pitchFamily="65"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en-US" altLang="zh-CN" sz="1500"/>
                        <a:t>Y</a:t>
                      </a:r>
                      <a:endParaRPr lang="en-US" altLang="zh-CN" sz="150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en-US" sz="1500" dirty="0">
                          <a:ea typeface="楷体_GB2312" pitchFamily="49" charset="-122"/>
                        </a:rPr>
                        <a:t>日</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en-US" altLang="zh-CN" sz="1500">
                          <a:latin typeface="楷体_GB2312" pitchFamily="49" charset="-122"/>
                          <a:ea typeface="楷体_GB2312" pitchFamily="49" charset="-122"/>
                        </a:rPr>
                        <a:t>10</a:t>
                      </a:r>
                      <a:r>
                        <a:rPr lang="zh-CN" altLang="en-US" sz="1500" dirty="0">
                          <a:latin typeface="楷体_GB2312" pitchFamily="49" charset="-122"/>
                          <a:ea typeface="楷体_GB2312" pitchFamily="49" charset="-122"/>
                        </a:rPr>
                        <a:t>画</a:t>
                      </a:r>
                      <a:endParaRPr lang="zh-CN" altLang="en-US" sz="1800" dirty="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en-US" sz="1500" dirty="0">
                          <a:ea typeface="楷体_GB2312" pitchFamily="49" charset="-122"/>
                        </a:rPr>
                        <a:t>上下</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500" dirty="0">
                          <a:ea typeface="楷体_GB2312" pitchFamily="49" charset="-122"/>
                        </a:rPr>
                        <a:t>昏迷。</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500" dirty="0">
                          <a:ea typeface="楷体_GB2312" pitchFamily="49" charset="-122"/>
                        </a:rPr>
                        <a:t>头晕　晕倒</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547688">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en-US" sz="1500" dirty="0">
                          <a:ea typeface="楷体_GB2312" pitchFamily="49" charset="-122"/>
                        </a:rPr>
                        <a:t>膛</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FFCC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1500" err="1">
                          <a:latin typeface="方正细圆_GBK" pitchFamily="65" charset="-122"/>
                          <a:ea typeface="方正细圆_GBK" pitchFamily="65" charset="-122"/>
                        </a:rPr>
                        <a:t>táng</a:t>
                      </a:r>
                      <a:endParaRPr lang="en-US" altLang="zh-CN" sz="1500">
                        <a:latin typeface="方正细圆_GBK" pitchFamily="65" charset="-122"/>
                        <a:ea typeface="方正细圆_GBK" pitchFamily="65"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en-US" altLang="zh-CN" sz="1500"/>
                        <a:t>T</a:t>
                      </a:r>
                      <a:endParaRPr lang="en-US" altLang="zh-CN" sz="150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en-US" sz="1500" dirty="0">
                          <a:ea typeface="楷体_GB2312" pitchFamily="49" charset="-122"/>
                        </a:rPr>
                        <a:t>月</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en-US" altLang="zh-CN" sz="1500" dirty="0">
                          <a:latin typeface="楷体_GB2312" pitchFamily="49" charset="-122"/>
                          <a:ea typeface="楷体_GB2312" pitchFamily="49" charset="-122"/>
                        </a:rPr>
                        <a:t>15</a:t>
                      </a:r>
                      <a:r>
                        <a:rPr lang="zh-CN" altLang="en-US" sz="1500" dirty="0">
                          <a:latin typeface="楷体_GB2312" pitchFamily="49" charset="-122"/>
                          <a:ea typeface="楷体_GB2312" pitchFamily="49" charset="-122"/>
                        </a:rPr>
                        <a:t>画</a:t>
                      </a:r>
                      <a:endParaRPr lang="zh-CN" altLang="en-US" sz="15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spcBef>
                          <a:spcPct val="0"/>
                        </a:spcBef>
                        <a:buNone/>
                      </a:pPr>
                      <a:r>
                        <a:rPr lang="zh-CN" altLang="en-US" sz="1500" dirty="0">
                          <a:ea typeface="楷体_GB2312" pitchFamily="49" charset="-122"/>
                        </a:rPr>
                        <a:t>左右</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500" dirty="0">
                          <a:ea typeface="楷体_GB2312" pitchFamily="49" charset="-122"/>
                        </a:rPr>
                        <a:t>①胸腔。②某些器物中空的部分。</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500" dirty="0">
                          <a:ea typeface="楷体_GB2312" pitchFamily="49" charset="-122"/>
                        </a:rPr>
                        <a:t>胸膛　枪膛</a:t>
                      </a:r>
                      <a:endParaRPr lang="zh-CN" altLang="en-US" sz="15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3" name="图片 12289"/>
          <p:cNvPicPr>
            <a:picLocks noChangeAspect="1"/>
          </p:cNvPicPr>
          <p:nvPr/>
        </p:nvPicPr>
        <p:blipFill>
          <a:blip r:embed="rId1"/>
          <a:stretch>
            <a:fillRect/>
          </a:stretch>
        </p:blipFill>
        <p:spPr>
          <a:xfrm>
            <a:off x="0" y="188913"/>
            <a:ext cx="2266950" cy="571500"/>
          </a:xfrm>
          <a:prstGeom prst="rect">
            <a:avLst/>
          </a:prstGeom>
          <a:noFill/>
          <a:ln w="9525">
            <a:noFill/>
          </a:ln>
        </p:spPr>
      </p:pic>
      <p:sp>
        <p:nvSpPr>
          <p:cNvPr id="8194" name="矩形 12291"/>
          <p:cNvSpPr/>
          <p:nvPr/>
        </p:nvSpPr>
        <p:spPr>
          <a:xfrm>
            <a:off x="323850" y="1052513"/>
            <a:ext cx="8820150" cy="5184775"/>
          </a:xfrm>
          <a:prstGeom prst="rect">
            <a:avLst/>
          </a:prstGeom>
          <a:solidFill>
            <a:schemeClr val="bg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graphicFrame>
        <p:nvGraphicFramePr>
          <p:cNvPr id="8233" name="表格 8232"/>
          <p:cNvGraphicFramePr/>
          <p:nvPr/>
        </p:nvGraphicFramePr>
        <p:xfrm>
          <a:off x="468313" y="1123950"/>
          <a:ext cx="8496300" cy="4949825"/>
        </p:xfrm>
        <a:graphic>
          <a:graphicData uri="http://schemas.openxmlformats.org/drawingml/2006/table">
            <a:tbl>
              <a:tblPr/>
              <a:tblGrid>
                <a:gridCol w="1800225"/>
                <a:gridCol w="3292475"/>
                <a:gridCol w="3403600"/>
              </a:tblGrid>
              <a:tr h="465138">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2000" dirty="0">
                          <a:ea typeface="黑体" panose="02010609060101010101" pitchFamily="2" charset="-122"/>
                        </a:rPr>
                        <a:t>读写易错提示</a:t>
                      </a:r>
                      <a:endParaRPr lang="zh-CN" altLang="en-US" dirty="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6699FF"/>
                    </a:solidFill>
                  </a:tcPr>
                </a:tc>
                <a:tc gridSpan="2">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800" dirty="0">
                          <a:ea typeface="黑体" panose="02010609060101010101" pitchFamily="2" charset="-122"/>
                        </a:rPr>
                        <a:t>正音</a:t>
                      </a:r>
                      <a:r>
                        <a:rPr lang="zh-CN" altLang="en-US" sz="1800" dirty="0"/>
                        <a:t>：</a:t>
                      </a:r>
                      <a:r>
                        <a:rPr lang="zh-CN" altLang="en-US" sz="1800" dirty="0">
                          <a:ea typeface="楷体_GB2312" pitchFamily="49" charset="-122"/>
                          <a:sym typeface="宋体" panose="02010600030101010101" pitchFamily="2" charset="-122"/>
                        </a:rPr>
                        <a:t>战</a:t>
                      </a:r>
                      <a:r>
                        <a:rPr lang="zh-CN" altLang="en-US" sz="1800" u="sng" dirty="0">
                          <a:ea typeface="楷体_GB2312" pitchFamily="49" charset="-122"/>
                          <a:sym typeface="宋体" panose="02010600030101010101" pitchFamily="2" charset="-122"/>
                        </a:rPr>
                        <a:t>役</a:t>
                      </a:r>
                      <a:r>
                        <a:rPr lang="zh-CN" altLang="en-US" sz="1800" dirty="0">
                          <a:ea typeface="楷体_GB2312" pitchFamily="49" charset="-122"/>
                          <a:sym typeface="宋体" panose="02010600030101010101" pitchFamily="2" charset="-122"/>
                        </a:rPr>
                        <a:t>（</a:t>
                      </a:r>
                      <a:r>
                        <a:rPr lang="en-US" altLang="zh-CN" sz="1800" err="1">
                          <a:latin typeface="方正细圆_GBK" pitchFamily="65" charset="-122"/>
                          <a:ea typeface="方正细圆_GBK" pitchFamily="65" charset="-122"/>
                          <a:sym typeface="宋体" panose="02010600030101010101" pitchFamily="2" charset="-122"/>
                        </a:rPr>
                        <a:t>yí</a:t>
                      </a:r>
                      <a:r>
                        <a:rPr lang="en-US" altLang="zh-CN" sz="1800">
                          <a:latin typeface="方正细圆_GBK" pitchFamily="65" charset="-122"/>
                          <a:ea typeface="方正细圆_GBK" pitchFamily="65" charset="-122"/>
                          <a:sym typeface="宋体" panose="02010600030101010101" pitchFamily="2" charset="-122"/>
                        </a:rPr>
                        <a:t>    </a:t>
                      </a:r>
                      <a:r>
                        <a:rPr lang="en-US" altLang="zh-CN" sz="1800" err="1">
                          <a:latin typeface="方正细圆_GBK" pitchFamily="65" charset="-122"/>
                          <a:ea typeface="方正细圆_GBK" pitchFamily="65" charset="-122"/>
                          <a:sym typeface="宋体" panose="02010600030101010101" pitchFamily="2" charset="-122"/>
                        </a:rPr>
                        <a:t>yì</a:t>
                      </a:r>
                      <a:r>
                        <a:rPr lang="zh-CN" altLang="en-US" sz="1800" dirty="0">
                          <a:ea typeface="楷体_GB2312" pitchFamily="49" charset="-122"/>
                          <a:sym typeface="宋体" panose="02010600030101010101" pitchFamily="2" charset="-122"/>
                        </a:rPr>
                        <a:t>）         </a:t>
                      </a:r>
                      <a:r>
                        <a:rPr lang="zh-CN" altLang="en-US" sz="1800" u="sng" dirty="0">
                          <a:ea typeface="楷体_GB2312" pitchFamily="49" charset="-122"/>
                          <a:sym typeface="宋体" panose="02010600030101010101" pitchFamily="2" charset="-122"/>
                        </a:rPr>
                        <a:t>屡</a:t>
                      </a:r>
                      <a:r>
                        <a:rPr lang="zh-CN" altLang="en-US" sz="1800" dirty="0">
                          <a:ea typeface="楷体_GB2312" pitchFamily="49" charset="-122"/>
                          <a:sym typeface="宋体" panose="02010600030101010101" pitchFamily="2" charset="-122"/>
                        </a:rPr>
                        <a:t>次（</a:t>
                      </a:r>
                      <a:r>
                        <a:rPr lang="zh-CN" altLang="en-US" sz="1800" dirty="0">
                          <a:latin typeface="方正细圆_GBK" pitchFamily="65" charset="-122"/>
                          <a:ea typeface="方正细圆_GBK" pitchFamily="65" charset="-122"/>
                          <a:sym typeface="宋体" panose="02010600030101010101" pitchFamily="2" charset="-122"/>
                        </a:rPr>
                        <a:t>lǔ    lǚ</a:t>
                      </a:r>
                      <a:r>
                        <a:rPr lang="zh-CN" altLang="en-US" sz="1800" dirty="0">
                          <a:ea typeface="楷体_GB2312" pitchFamily="49" charset="-122"/>
                          <a:sym typeface="宋体" panose="02010600030101010101" pitchFamily="2" charset="-122"/>
                        </a:rPr>
                        <a:t>）</a:t>
                      </a:r>
                      <a:endParaRPr lang="zh-CN" altLang="en-US" sz="18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hMerge="1">
                  <a:tcPr>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tcPr>
                </a:tc>
              </a:tr>
              <a:tr h="976312">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en-US" altLang="zh-CN" sz="2000">
                        <a:ea typeface="黑体" panose="02010609060101010101" pitchFamily="2" charset="-122"/>
                      </a:endParaRPr>
                    </a:p>
                    <a:p>
                      <a:pPr marL="0" lvl="0" indent="0" algn="ctr">
                        <a:buNone/>
                      </a:pPr>
                      <a:r>
                        <a:rPr lang="zh-CN" altLang="en-US" sz="2000" dirty="0">
                          <a:ea typeface="黑体" panose="02010609060101010101" pitchFamily="2" charset="-122"/>
                        </a:rPr>
                        <a:t>多音字辨别</a:t>
                      </a:r>
                      <a:endParaRPr lang="zh-CN" altLang="en-US" sz="2000" dirty="0">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FFCC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endParaRPr lang="zh-CN" altLang="en-US" sz="18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800" dirty="0">
                          <a:ea typeface="黑体" panose="02010609060101010101" pitchFamily="2" charset="-122"/>
                        </a:rPr>
                        <a:t>运用：</a:t>
                      </a:r>
                      <a:r>
                        <a:rPr lang="zh-CN" altLang="en-US" sz="1800" dirty="0">
                          <a:latin typeface="楷体_GB2312" pitchFamily="49" charset="-122"/>
                          <a:ea typeface="楷体_GB2312" pitchFamily="49" charset="-122"/>
                        </a:rPr>
                        <a:t>他一直感觉头晕（</a:t>
                      </a:r>
                      <a:r>
                        <a:rPr lang="en-US" altLang="zh-CN" sz="1800" err="1">
                          <a:latin typeface="方正细圆_GBK" pitchFamily="65" charset="-122"/>
                          <a:ea typeface="方正细圆_GBK" pitchFamily="65" charset="-122"/>
                        </a:rPr>
                        <a:t>yūn</a:t>
                      </a:r>
                      <a:r>
                        <a:rPr lang="zh-CN" altLang="en-US" sz="1800" dirty="0">
                          <a:latin typeface="楷体_GB2312" pitchFamily="49" charset="-122"/>
                          <a:ea typeface="楷体_GB2312" pitchFamily="49" charset="-122"/>
                        </a:rPr>
                        <a:t>），可能是晕（</a:t>
                      </a:r>
                      <a:r>
                        <a:rPr lang="en-US" altLang="zh-CN" sz="1800" err="1">
                          <a:latin typeface="方正细圆_GBK" pitchFamily="65" charset="-122"/>
                          <a:ea typeface="方正细圆_GBK" pitchFamily="65" charset="-122"/>
                        </a:rPr>
                        <a:t>yùn</a:t>
                      </a:r>
                      <a:r>
                        <a:rPr lang="zh-CN" altLang="en-US" sz="1800" dirty="0">
                          <a:latin typeface="楷体_GB2312" pitchFamily="49" charset="-122"/>
                          <a:ea typeface="楷体_GB2312" pitchFamily="49" charset="-122"/>
                        </a:rPr>
                        <a:t>）车了。</a:t>
                      </a:r>
                      <a:endParaRPr lang="zh-CN" altLang="en-US" sz="18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969963">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endParaRPr lang="en-US" altLang="zh-CN" sz="1800">
                        <a:ea typeface="黑体" panose="02010609060101010101" pitchFamily="2" charset="-122"/>
                      </a:endParaRPr>
                    </a:p>
                    <a:p>
                      <a:pPr marL="0" lvl="0" indent="0">
                        <a:buNone/>
                      </a:pPr>
                      <a:r>
                        <a:rPr lang="en-US" altLang="zh-CN" sz="2000">
                          <a:ea typeface="黑体" panose="02010609060101010101" pitchFamily="2" charset="-122"/>
                        </a:rPr>
                        <a:t>   </a:t>
                      </a:r>
                      <a:r>
                        <a:rPr lang="zh-CN" altLang="en-US" sz="2000" dirty="0">
                          <a:ea typeface="黑体" panose="02010609060101010101" pitchFamily="2" charset="-122"/>
                        </a:rPr>
                        <a:t>近、反义词</a:t>
                      </a:r>
                      <a:endParaRPr lang="zh-CN" altLang="en-US" sz="2000" dirty="0">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6699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endParaRPr lang="zh-CN" altLang="en-US" dirty="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endParaRPr lang="zh-CN" altLang="en-US" sz="18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2125662">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2000">
                          <a:ea typeface="黑体" panose="02010609060101010101" pitchFamily="2" charset="-122"/>
                          <a:sym typeface="宋体" panose="02010600030101010101" pitchFamily="2" charset="-122"/>
                        </a:rPr>
                        <a:t>  </a:t>
                      </a:r>
                      <a:endParaRPr lang="en-US" altLang="zh-CN" sz="2000">
                        <a:ea typeface="黑体" panose="02010609060101010101" pitchFamily="2" charset="-122"/>
                        <a:sym typeface="宋体" panose="02010600030101010101" pitchFamily="2" charset="-122"/>
                      </a:endParaRPr>
                    </a:p>
                    <a:p>
                      <a:pPr marL="0" lvl="0" indent="0">
                        <a:spcBef>
                          <a:spcPct val="0"/>
                        </a:spcBef>
                        <a:buNone/>
                      </a:pPr>
                      <a:r>
                        <a:rPr lang="en-US" altLang="zh-CN" sz="2000">
                          <a:ea typeface="黑体" panose="02010609060101010101" pitchFamily="2" charset="-122"/>
                          <a:sym typeface="宋体" panose="02010600030101010101" pitchFamily="2" charset="-122"/>
                        </a:rPr>
                        <a:t>  </a:t>
                      </a:r>
                      <a:r>
                        <a:rPr lang="zh-CN" altLang="en-US" sz="2000" dirty="0">
                          <a:ea typeface="黑体" panose="02010609060101010101" pitchFamily="2" charset="-122"/>
                          <a:sym typeface="宋体" panose="02010600030101010101" pitchFamily="2" charset="-122"/>
                        </a:rPr>
                        <a:t>近义词辨析</a:t>
                      </a:r>
                      <a:endParaRPr lang="zh-CN" altLang="en-US" sz="2000" dirty="0">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FFCCFF"/>
                    </a:solid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zh-CN" altLang="en-US" sz="1800" dirty="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endParaRPr lang="zh-CN" altLang="en-US" sz="1800" dirty="0">
                        <a:latin typeface="楷体_GB2312" pitchFamily="49" charset="-122"/>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412750">
                <a:tc>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en-US" altLang="zh-CN" sz="2000">
                          <a:ea typeface="黑体" panose="02010609060101010101" pitchFamily="2" charset="-122"/>
                          <a:sym typeface="宋体" panose="02010600030101010101" pitchFamily="2" charset="-122"/>
                        </a:rPr>
                        <a:t>    </a:t>
                      </a:r>
                      <a:r>
                        <a:rPr lang="zh-CN" altLang="zh-CN" sz="2000" dirty="0">
                          <a:ea typeface="黑体" panose="02010609060101010101" pitchFamily="2" charset="-122"/>
                          <a:sym typeface="宋体" panose="02010600030101010101" pitchFamily="2" charset="-122"/>
                        </a:rPr>
                        <a:t>词语搭配</a:t>
                      </a:r>
                      <a:endParaRPr lang="zh-CN" altLang="zh-CN" sz="2000" dirty="0">
                        <a:ea typeface="黑体" panose="02010609060101010101" pitchFamily="2" charset="-122"/>
                        <a:sym typeface="宋体" panose="0201060003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6699FF"/>
                    </a:solidFill>
                  </a:tcPr>
                </a:tc>
                <a:tc gridSpan="2">
                  <a:txBody>
                    <a:bodyPr/>
                    <a:lstStyle>
                      <a:lvl1pPr marL="342900" lvl="0" indent="-342900" algn="l" defTabSz="914400" rtl="0" eaLnBrk="1" fontAlgn="base" latinLnBrk="0" hangingPunct="1">
                        <a:lnSpc>
                          <a:spcPct val="100000"/>
                        </a:lnSpc>
                        <a:spcBef>
                          <a:spcPct val="20000"/>
                        </a:spcBef>
                        <a:spcAft>
                          <a:spcPct val="0"/>
                        </a:spcAft>
                        <a:buClrTx/>
                        <a:buSzTx/>
                        <a:buFontTx/>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Tx/>
                        <a:buSzTx/>
                        <a:buFontTx/>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Tx/>
                        <a:buSzTx/>
                        <a:buFontTx/>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Tx/>
                        <a:buSzTx/>
                        <a:buFontTx/>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spcBef>
                          <a:spcPct val="0"/>
                        </a:spcBef>
                        <a:buNone/>
                      </a:pPr>
                      <a:r>
                        <a:rPr lang="zh-CN" altLang="en-US" sz="1800" dirty="0">
                          <a:ea typeface="楷体_GB2312" pitchFamily="49" charset="-122"/>
                          <a:sym typeface="宋体" panose="02010600030101010101" pitchFamily="2" charset="-122"/>
                        </a:rPr>
                        <a:t>愤怒地注视   默默地注视   镇静地注视   冷冷地注视</a:t>
                      </a:r>
                      <a:endParaRPr lang="zh-CN" altLang="en-US" sz="1800" dirty="0"/>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hMerge="1">
                  <a:tcPr>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tcPr>
                </a:tc>
              </a:tr>
            </a:tbl>
          </a:graphicData>
        </a:graphic>
      </p:graphicFrame>
      <p:sp>
        <p:nvSpPr>
          <p:cNvPr id="8219" name="矩形 12435"/>
          <p:cNvSpPr/>
          <p:nvPr/>
        </p:nvSpPr>
        <p:spPr>
          <a:xfrm>
            <a:off x="6589713" y="1052513"/>
            <a:ext cx="565150" cy="549275"/>
          </a:xfrm>
          <a:prstGeom prst="rect">
            <a:avLst/>
          </a:prstGeom>
          <a:noFill/>
          <a:ln w="9525">
            <a:noFill/>
          </a:ln>
        </p:spPr>
        <p:txBody>
          <a:bodyPr wrap="none">
            <a:spAutoFit/>
          </a:bodyPr>
          <a:p>
            <a:r>
              <a:rPr lang="en-US" altLang="zh-CN" sz="3000">
                <a:solidFill>
                  <a:srgbClr val="CC0000"/>
                </a:solidFill>
                <a:latin typeface="Arial" panose="020B0604020202020204" pitchFamily="34" charset="0"/>
              </a:rPr>
              <a:t>√</a:t>
            </a:r>
            <a:endParaRPr lang="en-US" altLang="zh-CN" sz="3000">
              <a:solidFill>
                <a:srgbClr val="CC0000"/>
              </a:solidFill>
              <a:latin typeface="Arial" panose="020B0604020202020204" pitchFamily="34" charset="0"/>
            </a:endParaRPr>
          </a:p>
        </p:txBody>
      </p:sp>
      <p:sp>
        <p:nvSpPr>
          <p:cNvPr id="8220" name="矩形 12480"/>
          <p:cNvSpPr/>
          <p:nvPr/>
        </p:nvSpPr>
        <p:spPr>
          <a:xfrm>
            <a:off x="4284663" y="1084263"/>
            <a:ext cx="576262" cy="549275"/>
          </a:xfrm>
          <a:prstGeom prst="rect">
            <a:avLst/>
          </a:prstGeom>
          <a:noFill/>
          <a:ln w="9525">
            <a:noFill/>
          </a:ln>
        </p:spPr>
        <p:txBody>
          <a:bodyPr>
            <a:spAutoFit/>
          </a:bodyPr>
          <a:p>
            <a:r>
              <a:rPr lang="en-US" altLang="zh-CN" sz="3000">
                <a:solidFill>
                  <a:srgbClr val="CC0000"/>
                </a:solidFill>
                <a:latin typeface="Arial" panose="020B0604020202020204" pitchFamily="34" charset="0"/>
              </a:rPr>
              <a:t>√</a:t>
            </a:r>
            <a:endParaRPr lang="en-US" altLang="zh-CN" sz="3000">
              <a:solidFill>
                <a:srgbClr val="CC0000"/>
              </a:solidFill>
              <a:latin typeface="Arial" panose="020B0604020202020204" pitchFamily="34" charset="0"/>
            </a:endParaRPr>
          </a:p>
        </p:txBody>
      </p:sp>
      <p:grpSp>
        <p:nvGrpSpPr>
          <p:cNvPr id="8221" name="组合 1"/>
          <p:cNvGrpSpPr/>
          <p:nvPr/>
        </p:nvGrpSpPr>
        <p:grpSpPr>
          <a:xfrm>
            <a:off x="2432050" y="1704975"/>
            <a:ext cx="2051050" cy="644525"/>
            <a:chOff x="3830" y="4380"/>
            <a:chExt cx="3229" cy="1015"/>
          </a:xfrm>
        </p:grpSpPr>
        <p:sp>
          <p:nvSpPr>
            <p:cNvPr id="8222" name="左大括号 12502"/>
            <p:cNvSpPr/>
            <p:nvPr/>
          </p:nvSpPr>
          <p:spPr>
            <a:xfrm>
              <a:off x="4365" y="4492"/>
              <a:ext cx="195" cy="797"/>
            </a:xfrm>
            <a:prstGeom prst="leftBrace">
              <a:avLst>
                <a:gd name="adj1" fmla="val 79018"/>
                <a:gd name="adj2" fmla="val 50000"/>
              </a:avLst>
            </a:prstGeom>
            <a:noFill/>
            <a:ln w="9525" cap="flat" cmpd="sng">
              <a:solidFill>
                <a:schemeClr val="tx1"/>
              </a:solidFill>
              <a:prstDash val="solid"/>
              <a:headEnd type="none" w="med" len="med"/>
              <a:tailEnd type="none" w="med" len="med"/>
            </a:ln>
          </p:spPr>
          <p:txBody>
            <a:bodyPr/>
            <a:p>
              <a:endParaRPr lang="zh-CN" altLang="en-US" dirty="0">
                <a:latin typeface="Arial" panose="020B0604020202020204" pitchFamily="34" charset="0"/>
              </a:endParaRPr>
            </a:p>
          </p:txBody>
        </p:sp>
        <p:sp>
          <p:nvSpPr>
            <p:cNvPr id="8223" name="文本框 12503"/>
            <p:cNvSpPr txBox="1"/>
            <p:nvPr/>
          </p:nvSpPr>
          <p:spPr>
            <a:xfrm>
              <a:off x="3830" y="4597"/>
              <a:ext cx="648" cy="579"/>
            </a:xfrm>
            <a:prstGeom prst="rect">
              <a:avLst/>
            </a:prstGeom>
            <a:noFill/>
            <a:ln w="9525">
              <a:noFill/>
            </a:ln>
          </p:spPr>
          <p:txBody>
            <a:bodyPr wrap="none">
              <a:spAutoFit/>
            </a:bodyPr>
            <a:p>
              <a:r>
                <a:rPr lang="zh-CN" altLang="en-US" dirty="0">
                  <a:latin typeface="Arial" panose="020B0604020202020204" pitchFamily="34" charset="0"/>
                  <a:ea typeface="楷体_GB2312" pitchFamily="49" charset="-122"/>
                </a:rPr>
                <a:t>晕</a:t>
              </a:r>
              <a:endParaRPr lang="zh-CN" altLang="en-US" dirty="0">
                <a:latin typeface="Arial" panose="020B0604020202020204" pitchFamily="34" charset="0"/>
                <a:ea typeface="楷体_GB2312" pitchFamily="49" charset="-122"/>
              </a:endParaRPr>
            </a:p>
          </p:txBody>
        </p:sp>
        <p:sp>
          <p:nvSpPr>
            <p:cNvPr id="8224" name="文本框 12507"/>
            <p:cNvSpPr txBox="1"/>
            <p:nvPr/>
          </p:nvSpPr>
          <p:spPr>
            <a:xfrm>
              <a:off x="4592" y="4380"/>
              <a:ext cx="2467" cy="1015"/>
            </a:xfrm>
            <a:prstGeom prst="rect">
              <a:avLst/>
            </a:prstGeom>
            <a:noFill/>
            <a:ln w="9525">
              <a:noFill/>
            </a:ln>
          </p:spPr>
          <p:txBody>
            <a:bodyPr wrap="none">
              <a:spAutoFit/>
            </a:bodyPr>
            <a:p>
              <a:r>
                <a:rPr lang="en-US" altLang="zh-CN">
                  <a:latin typeface="方正细圆_GBK" pitchFamily="65" charset="-122"/>
                  <a:ea typeface="方正细圆_GBK" pitchFamily="65" charset="-122"/>
                </a:rPr>
                <a:t>y</a:t>
              </a:r>
              <a:r>
                <a:rPr lang="zh-CN" altLang="zh-CN">
                  <a:latin typeface="方正细圆_GBK" pitchFamily="65" charset="-122"/>
                  <a:ea typeface="方正细圆_GBK" pitchFamily="65" charset="-122"/>
                </a:rPr>
                <a:t>ū</a:t>
              </a:r>
              <a:r>
                <a:rPr lang="en-US" altLang="zh-CN">
                  <a:latin typeface="方正细圆_GBK" pitchFamily="65" charset="-122"/>
                  <a:ea typeface="方正细圆_GBK" pitchFamily="65" charset="-122"/>
                </a:rPr>
                <a:t>n</a:t>
              </a:r>
              <a:r>
                <a:rPr lang="zh-CN" altLang="zh-CN">
                  <a:latin typeface="楷体_GB2312" pitchFamily="49" charset="-122"/>
                  <a:ea typeface="楷体_GB2312" pitchFamily="49" charset="-122"/>
                </a:rPr>
                <a:t>（头晕）</a:t>
              </a:r>
              <a:endParaRPr lang="zh-CN" altLang="zh-CN">
                <a:latin typeface="楷体_GB2312" pitchFamily="49" charset="-122"/>
                <a:ea typeface="楷体_GB2312" pitchFamily="49" charset="-122"/>
              </a:endParaRPr>
            </a:p>
            <a:p>
              <a:r>
                <a:rPr lang="en-US" altLang="zh-CN">
                  <a:latin typeface="方正细圆_GBK" pitchFamily="65" charset="-122"/>
                  <a:ea typeface="方正细圆_GBK" pitchFamily="65" charset="-122"/>
                </a:rPr>
                <a:t>y</a:t>
              </a:r>
              <a:r>
                <a:rPr lang="zh-CN" altLang="zh-CN">
                  <a:latin typeface="方正细圆_GBK" pitchFamily="65" charset="-122"/>
                  <a:ea typeface="方正细圆_GBK" pitchFamily="65" charset="-122"/>
                </a:rPr>
                <a:t>ù</a:t>
              </a:r>
              <a:r>
                <a:rPr lang="en-US" altLang="zh-CN">
                  <a:latin typeface="方正细圆_GBK" pitchFamily="65" charset="-122"/>
                  <a:ea typeface="方正细圆_GBK" pitchFamily="65" charset="-122"/>
                </a:rPr>
                <a:t>n</a:t>
              </a:r>
              <a:r>
                <a:rPr lang="zh-CN" altLang="zh-CN">
                  <a:latin typeface="楷体_GB2312" pitchFamily="49" charset="-122"/>
                  <a:ea typeface="楷体_GB2312" pitchFamily="49" charset="-122"/>
                </a:rPr>
                <a:t>（晕车）</a:t>
              </a:r>
              <a:endParaRPr lang="zh-CN" altLang="zh-CN">
                <a:latin typeface="楷体_GB2312" pitchFamily="49" charset="-122"/>
                <a:ea typeface="楷体_GB2312" pitchFamily="49" charset="-122"/>
              </a:endParaRPr>
            </a:p>
          </p:txBody>
        </p:sp>
      </p:grpSp>
      <p:sp>
        <p:nvSpPr>
          <p:cNvPr id="8225" name="文本框 12699"/>
          <p:cNvSpPr txBox="1"/>
          <p:nvPr/>
        </p:nvSpPr>
        <p:spPr>
          <a:xfrm>
            <a:off x="2268538" y="2584450"/>
            <a:ext cx="3313112" cy="915988"/>
          </a:xfrm>
          <a:prstGeom prst="rect">
            <a:avLst/>
          </a:prstGeom>
          <a:noFill/>
          <a:ln w="9525">
            <a:noFill/>
          </a:ln>
        </p:spPr>
        <p:txBody>
          <a:bodyPr>
            <a:spAutoFit/>
          </a:bodyPr>
          <a:p>
            <a:pPr algn="ctr"/>
            <a:r>
              <a:rPr lang="zh-CN" altLang="en-US" dirty="0">
                <a:latin typeface="Arial" panose="020B0604020202020204" pitchFamily="34" charset="0"/>
                <a:ea typeface="黑体" panose="02010609060101010101" pitchFamily="2" charset="-122"/>
              </a:rPr>
              <a:t>近义词</a:t>
            </a:r>
            <a:endParaRPr lang="zh-CN" altLang="en-US" dirty="0">
              <a:latin typeface="Arial" panose="020B0604020202020204" pitchFamily="34" charset="0"/>
              <a:ea typeface="黑体" panose="02010609060101010101" pitchFamily="2" charset="-122"/>
            </a:endParaRPr>
          </a:p>
          <a:p>
            <a:pPr algn="ctr"/>
            <a:r>
              <a:rPr lang="zh-CN" altLang="zh-CN">
                <a:latin typeface="Arial" panose="020B0604020202020204" pitchFamily="34" charset="0"/>
                <a:ea typeface="楷体_GB2312" pitchFamily="49" charset="-122"/>
              </a:rPr>
              <a:t>持续——继续</a:t>
            </a:r>
            <a:r>
              <a:rPr lang="zh-CN" altLang="en-US" dirty="0">
                <a:latin typeface="楷体_GB2312" pitchFamily="49" charset="-122"/>
                <a:ea typeface="楷体_GB2312" pitchFamily="49" charset="-122"/>
              </a:rPr>
              <a:t>   </a:t>
            </a:r>
            <a:r>
              <a:rPr lang="zh-CN" altLang="zh-CN">
                <a:latin typeface="Arial" panose="020B0604020202020204" pitchFamily="34" charset="0"/>
                <a:ea typeface="楷体_GB2312" pitchFamily="49" charset="-122"/>
              </a:rPr>
              <a:t>占领——占据</a:t>
            </a:r>
            <a:endParaRPr lang="zh-CN" altLang="zh-CN">
              <a:latin typeface="Arial" panose="020B0604020202020204" pitchFamily="34" charset="0"/>
              <a:ea typeface="楷体_GB2312" pitchFamily="49" charset="-122"/>
            </a:endParaRPr>
          </a:p>
          <a:p>
            <a:pPr algn="ctr"/>
            <a:r>
              <a:rPr lang="zh-CN" altLang="zh-CN">
                <a:latin typeface="Arial" panose="020B0604020202020204" pitchFamily="34" charset="0"/>
                <a:ea typeface="楷体_GB2312" pitchFamily="49" charset="-122"/>
              </a:rPr>
              <a:t>注视——凝视</a:t>
            </a:r>
            <a:r>
              <a:rPr lang="zh-CN" altLang="en-US" dirty="0">
                <a:latin typeface="楷体_GB2312" pitchFamily="49" charset="-122"/>
                <a:ea typeface="楷体_GB2312" pitchFamily="49" charset="-122"/>
              </a:rPr>
              <a:t>   </a:t>
            </a:r>
            <a:r>
              <a:rPr lang="zh-CN" altLang="zh-CN">
                <a:latin typeface="Arial" panose="020B0604020202020204" pitchFamily="34" charset="0"/>
                <a:ea typeface="楷体_GB2312" pitchFamily="49" charset="-122"/>
              </a:rPr>
              <a:t>摧毁——毁掉</a:t>
            </a:r>
            <a:endParaRPr lang="zh-CN" altLang="zh-CN">
              <a:latin typeface="Arial" panose="020B0604020202020204" pitchFamily="34" charset="0"/>
              <a:ea typeface="楷体_GB2312" pitchFamily="49" charset="-122"/>
            </a:endParaRPr>
          </a:p>
        </p:txBody>
      </p:sp>
      <p:sp>
        <p:nvSpPr>
          <p:cNvPr id="8226" name="文本框 12702"/>
          <p:cNvSpPr txBox="1"/>
          <p:nvPr/>
        </p:nvSpPr>
        <p:spPr>
          <a:xfrm>
            <a:off x="5638800" y="2584450"/>
            <a:ext cx="3270250" cy="915988"/>
          </a:xfrm>
          <a:prstGeom prst="rect">
            <a:avLst/>
          </a:prstGeom>
          <a:noFill/>
          <a:ln w="9525">
            <a:noFill/>
          </a:ln>
        </p:spPr>
        <p:txBody>
          <a:bodyPr wrap="none">
            <a:spAutoFit/>
          </a:bodyPr>
          <a:p>
            <a:pPr algn="ctr"/>
            <a:r>
              <a:rPr lang="zh-CN" altLang="en-US" dirty="0">
                <a:latin typeface="Arial" panose="020B0604020202020204" pitchFamily="34" charset="0"/>
                <a:ea typeface="黑体" panose="02010609060101010101" pitchFamily="2" charset="-122"/>
              </a:rPr>
              <a:t>反义词</a:t>
            </a:r>
            <a:endParaRPr lang="zh-CN" altLang="en-US" dirty="0">
              <a:latin typeface="Arial" panose="020B0604020202020204" pitchFamily="34" charset="0"/>
              <a:ea typeface="黑体" panose="02010609060101010101" pitchFamily="2" charset="-122"/>
            </a:endParaRPr>
          </a:p>
          <a:p>
            <a:pPr algn="ctr"/>
            <a:r>
              <a:rPr lang="zh-CN" altLang="zh-CN">
                <a:latin typeface="Arial" panose="020B0604020202020204" pitchFamily="34" charset="0"/>
                <a:ea typeface="楷体_GB2312" pitchFamily="49" charset="-122"/>
              </a:rPr>
              <a:t>艰巨——轻易</a:t>
            </a:r>
            <a:r>
              <a:rPr lang="zh-CN" altLang="en-US" dirty="0">
                <a:latin typeface="楷体_GB2312" pitchFamily="49" charset="-122"/>
                <a:ea typeface="楷体_GB2312" pitchFamily="49" charset="-122"/>
              </a:rPr>
              <a:t>   </a:t>
            </a:r>
            <a:r>
              <a:rPr lang="zh-CN" altLang="zh-CN">
                <a:latin typeface="Arial" panose="020B0604020202020204" pitchFamily="34" charset="0"/>
                <a:ea typeface="楷体_GB2312" pitchFamily="49" charset="-122"/>
              </a:rPr>
              <a:t>愤怒——高兴</a:t>
            </a:r>
            <a:endParaRPr lang="zh-CN" altLang="zh-CN">
              <a:latin typeface="Arial" panose="020B0604020202020204" pitchFamily="34" charset="0"/>
              <a:ea typeface="楷体_GB2312" pitchFamily="49" charset="-122"/>
            </a:endParaRPr>
          </a:p>
          <a:p>
            <a:pPr algn="ctr"/>
            <a:r>
              <a:rPr lang="zh-CN" altLang="zh-CN">
                <a:latin typeface="Arial" panose="020B0604020202020204" pitchFamily="34" charset="0"/>
                <a:ea typeface="楷体_GB2312" pitchFamily="49" charset="-122"/>
              </a:rPr>
              <a:t>丢失——找回</a:t>
            </a:r>
            <a:r>
              <a:rPr lang="zh-CN" altLang="en-US" dirty="0">
                <a:latin typeface="楷体_GB2312" pitchFamily="49" charset="-122"/>
                <a:ea typeface="楷体_GB2312" pitchFamily="49" charset="-122"/>
              </a:rPr>
              <a:t>   </a:t>
            </a:r>
            <a:r>
              <a:rPr lang="zh-CN" altLang="zh-CN">
                <a:latin typeface="Arial" panose="020B0604020202020204" pitchFamily="34" charset="0"/>
                <a:ea typeface="楷体_GB2312" pitchFamily="49" charset="-122"/>
              </a:rPr>
              <a:t>黎明——黑暗</a:t>
            </a:r>
            <a:endParaRPr lang="zh-CN" altLang="zh-CN">
              <a:latin typeface="Arial" panose="020B0604020202020204" pitchFamily="34" charset="0"/>
              <a:ea typeface="楷体_GB2312" pitchFamily="49" charset="-122"/>
            </a:endParaRPr>
          </a:p>
        </p:txBody>
      </p:sp>
      <p:sp>
        <p:nvSpPr>
          <p:cNvPr id="8227" name="文本框 55363"/>
          <p:cNvSpPr txBox="1"/>
          <p:nvPr/>
        </p:nvSpPr>
        <p:spPr>
          <a:xfrm>
            <a:off x="2268538" y="3573463"/>
            <a:ext cx="3270250" cy="2014537"/>
          </a:xfrm>
          <a:prstGeom prst="rect">
            <a:avLst/>
          </a:prstGeom>
          <a:noFill/>
          <a:ln w="9525">
            <a:noFill/>
          </a:ln>
        </p:spPr>
        <p:txBody>
          <a:bodyPr>
            <a:spAutoFit/>
          </a:bodyPr>
          <a:p>
            <a:pPr algn="ctr"/>
            <a:r>
              <a:rPr lang="zh-CN" altLang="en-US" dirty="0">
                <a:latin typeface="黑体" panose="02010609060101010101" pitchFamily="2" charset="-122"/>
                <a:ea typeface="黑体" panose="02010609060101010101" pitchFamily="2" charset="-122"/>
              </a:rPr>
              <a:t>占领     占据</a:t>
            </a:r>
            <a:r>
              <a:rPr lang="zh-CN" altLang="en-US" dirty="0">
                <a:latin typeface="Arial" panose="020B0604020202020204" pitchFamily="34" charset="0"/>
              </a:rPr>
              <a:t>	</a:t>
            </a:r>
            <a:endParaRPr lang="zh-CN" altLang="en-US" dirty="0">
              <a:latin typeface="Arial" panose="020B0604020202020204" pitchFamily="34" charset="0"/>
            </a:endParaRPr>
          </a:p>
          <a:p>
            <a:r>
              <a:rPr lang="zh-CN" altLang="en-US" dirty="0">
                <a:latin typeface="Arial" panose="020B0604020202020204" pitchFamily="34" charset="0"/>
                <a:ea typeface="黑体" panose="02010609060101010101" pitchFamily="2" charset="-122"/>
              </a:rPr>
              <a:t>辨析：</a:t>
            </a:r>
            <a:r>
              <a:rPr lang="zh-CN" altLang="en-US" dirty="0">
                <a:latin typeface="楷体_GB2312" pitchFamily="49" charset="-122"/>
                <a:ea typeface="楷体_GB2312" pitchFamily="49" charset="-122"/>
              </a:rPr>
              <a:t>两个词都有拥有,占有的意思。占领：用武装力量取得某个地方。占据：用强力取得或保持。两者的侧重点不同，前者是短时间的动作,后者是个相对时间长的动作。</a:t>
            </a:r>
            <a:endParaRPr lang="zh-CN" altLang="en-US" dirty="0">
              <a:latin typeface="楷体_GB2312" pitchFamily="49" charset="-122"/>
              <a:ea typeface="楷体_GB2312" pitchFamily="49" charset="-122"/>
            </a:endParaRPr>
          </a:p>
        </p:txBody>
      </p:sp>
      <p:sp>
        <p:nvSpPr>
          <p:cNvPr id="8228" name="文本框 55375"/>
          <p:cNvSpPr txBox="1"/>
          <p:nvPr/>
        </p:nvSpPr>
        <p:spPr>
          <a:xfrm>
            <a:off x="5567363" y="3606800"/>
            <a:ext cx="3398837" cy="1190625"/>
          </a:xfrm>
          <a:prstGeom prst="rect">
            <a:avLst/>
          </a:prstGeom>
          <a:noFill/>
          <a:ln w="9525">
            <a:noFill/>
          </a:ln>
        </p:spPr>
        <p:txBody>
          <a:bodyPr>
            <a:spAutoFit/>
          </a:bodyPr>
          <a:p>
            <a:r>
              <a:rPr lang="zh-CN" altLang="en-US" dirty="0">
                <a:latin typeface="Arial" panose="020B0604020202020204" pitchFamily="34" charset="0"/>
                <a:ea typeface="黑体" panose="02010609060101010101" pitchFamily="2" charset="-122"/>
              </a:rPr>
              <a:t>运用：</a:t>
            </a:r>
            <a:r>
              <a:rPr lang="en-US" altLang="zh-CN">
                <a:latin typeface="楷体_GB2312" pitchFamily="49" charset="-122"/>
                <a:ea typeface="楷体_GB2312" pitchFamily="49" charset="-122"/>
              </a:rPr>
              <a:t>1.</a:t>
            </a:r>
            <a:r>
              <a:rPr lang="zh-CN" altLang="zh-CN" dirty="0">
                <a:latin typeface="黑体" panose="02010609060101010101" pitchFamily="2" charset="-122"/>
                <a:ea typeface="黑体" panose="02010609060101010101" pitchFamily="2" charset="-122"/>
              </a:rPr>
              <a:t>占领</a:t>
            </a:r>
            <a:r>
              <a:rPr lang="zh-CN" altLang="zh-CN" dirty="0">
                <a:latin typeface="楷体_GB2312" pitchFamily="49" charset="-122"/>
                <a:ea typeface="楷体_GB2312" pitchFamily="49" charset="-122"/>
              </a:rPr>
              <a:t>市场必先占领消费者的喜好。</a:t>
            </a:r>
            <a:endParaRPr lang="zh-CN" altLang="zh-CN" dirty="0">
              <a:latin typeface="楷体_GB2312" pitchFamily="49" charset="-122"/>
              <a:ea typeface="楷体_GB2312" pitchFamily="49" charset="-122"/>
            </a:endParaRPr>
          </a:p>
          <a:p>
            <a:r>
              <a:rPr lang="en-US" altLang="zh-CN">
                <a:latin typeface="楷体_GB2312" pitchFamily="49" charset="-122"/>
                <a:ea typeface="楷体_GB2312" pitchFamily="49" charset="-122"/>
              </a:rPr>
              <a:t>2.</a:t>
            </a:r>
            <a:r>
              <a:rPr lang="zh-CN" altLang="zh-CN" dirty="0">
                <a:latin typeface="楷体_GB2312" pitchFamily="49" charset="-122"/>
                <a:ea typeface="楷体_GB2312" pitchFamily="49" charset="-122"/>
              </a:rPr>
              <a:t>母爱是多么强烈地</a:t>
            </a:r>
            <a:r>
              <a:rPr lang="zh-CN" altLang="zh-CN" dirty="0">
                <a:latin typeface="黑体" panose="02010609060101010101" pitchFamily="2" charset="-122"/>
                <a:ea typeface="黑体" panose="02010609060101010101" pitchFamily="2" charset="-122"/>
              </a:rPr>
              <a:t>占据</a:t>
            </a:r>
            <a:r>
              <a:rPr lang="zh-CN" altLang="zh-CN" dirty="0">
                <a:latin typeface="楷体_GB2312" pitchFamily="49" charset="-122"/>
                <a:ea typeface="楷体_GB2312" pitchFamily="49" charset="-122"/>
              </a:rPr>
              <a:t>我们整个心灵的感情。</a:t>
            </a:r>
            <a:endParaRPr lang="zh-CN" altLang="zh-CN" dirty="0">
              <a:latin typeface="楷体_GB2312" pitchFamily="49" charset="-122"/>
              <a:ea typeface="楷体_GB2312"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7" name="图片 20483"/>
          <p:cNvPicPr>
            <a:picLocks noChangeAspect="1"/>
          </p:cNvPicPr>
          <p:nvPr/>
        </p:nvPicPr>
        <p:blipFill>
          <a:blip r:embed="rId1"/>
          <a:stretch>
            <a:fillRect/>
          </a:stretch>
        </p:blipFill>
        <p:spPr>
          <a:xfrm>
            <a:off x="107950" y="404813"/>
            <a:ext cx="2238375" cy="542925"/>
          </a:xfrm>
          <a:prstGeom prst="rect">
            <a:avLst/>
          </a:prstGeom>
          <a:noFill/>
          <a:ln w="9525">
            <a:noFill/>
          </a:ln>
        </p:spPr>
      </p:pic>
      <p:sp>
        <p:nvSpPr>
          <p:cNvPr id="9218" name="矩形 20577"/>
          <p:cNvSpPr/>
          <p:nvPr/>
        </p:nvSpPr>
        <p:spPr>
          <a:xfrm>
            <a:off x="250825" y="2133600"/>
            <a:ext cx="8820150" cy="2016125"/>
          </a:xfrm>
          <a:prstGeom prst="rect">
            <a:avLst/>
          </a:prstGeom>
          <a:solidFill>
            <a:schemeClr val="bg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graphicFrame>
        <p:nvGraphicFramePr>
          <p:cNvPr id="20747" name="表格 20746"/>
          <p:cNvGraphicFramePr/>
          <p:nvPr/>
        </p:nvGraphicFramePr>
        <p:xfrm>
          <a:off x="395288" y="2205038"/>
          <a:ext cx="8496300" cy="1755775"/>
        </p:xfrm>
        <a:graphic>
          <a:graphicData uri="http://schemas.openxmlformats.org/drawingml/2006/table">
            <a:tbl>
              <a:tblPr/>
              <a:tblGrid>
                <a:gridCol w="1401763"/>
                <a:gridCol w="5006975"/>
                <a:gridCol w="2087562"/>
              </a:tblGrid>
              <a:tr h="334963">
                <a:tc gridSpan="2">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600" dirty="0">
                          <a:solidFill>
                            <a:schemeClr val="bg1"/>
                          </a:solidFill>
                          <a:ea typeface="黑体" panose="02010609060101010101" pitchFamily="2" charset="-122"/>
                        </a:rPr>
                        <a:t>重点方法</a:t>
                      </a:r>
                      <a:endParaRPr lang="zh-CN" altLang="en-US" sz="16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c hMerge="1">
                  <a:tcPr>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600" dirty="0">
                          <a:solidFill>
                            <a:schemeClr val="bg1"/>
                          </a:solidFill>
                          <a:ea typeface="黑体" panose="02010609060101010101" pitchFamily="2" charset="-122"/>
                        </a:rPr>
                        <a:t>其他方法</a:t>
                      </a:r>
                      <a:endParaRPr lang="zh-CN" altLang="en-US" sz="1600" dirty="0">
                        <a:solidFill>
                          <a:schemeClr val="bg1"/>
                        </a:solidFill>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264EA6"/>
                    </a:solidFill>
                  </a:tcPr>
                </a:tc>
              </a:tr>
              <a:tr h="457200">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600" dirty="0">
                          <a:ea typeface="黑体" panose="02010609060101010101" pitchFamily="2" charset="-122"/>
                        </a:rPr>
                        <a:t>写作方法</a:t>
                      </a:r>
                      <a:endParaRPr lang="zh-CN" altLang="en-US" sz="1600" dirty="0">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FFCCFF"/>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600" dirty="0">
                          <a:ea typeface="楷体_GB2312" pitchFamily="49" charset="-122"/>
                        </a:rPr>
                        <a:t>按事情发展的顺序和时间顺序写作</a:t>
                      </a:r>
                      <a:endParaRPr lang="zh-CN" altLang="en-US" sz="16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rowSpan="3">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en-US" altLang="zh-CN" sz="1600" dirty="0">
                        <a:ea typeface="楷体_GB2312" pitchFamily="49" charset="-122"/>
                      </a:endParaRPr>
                    </a:p>
                    <a:p>
                      <a:pPr marL="0" lvl="0" indent="0" algn="ctr">
                        <a:buNone/>
                      </a:pPr>
                      <a:endParaRPr lang="en-US" altLang="zh-CN" sz="1600" dirty="0">
                        <a:ea typeface="楷体_GB2312" pitchFamily="49" charset="-122"/>
                      </a:endParaRPr>
                    </a:p>
                    <a:p>
                      <a:pPr marL="0" lvl="0" indent="0" algn="ctr">
                        <a:buNone/>
                      </a:pPr>
                      <a:r>
                        <a:rPr lang="zh-CN" altLang="en-US" sz="1600" dirty="0">
                          <a:ea typeface="楷体_GB2312" pitchFamily="49" charset="-122"/>
                        </a:rPr>
                        <a:t>细节描写</a:t>
                      </a:r>
                      <a:endParaRPr lang="zh-CN" altLang="en-US" sz="16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r>
              <a:tr h="433387">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600" dirty="0">
                          <a:ea typeface="黑体" panose="02010609060101010101" pitchFamily="2" charset="-122"/>
                        </a:rPr>
                        <a:t>修辞手法</a:t>
                      </a:r>
                      <a:endParaRPr lang="zh-CN" altLang="en-US" sz="1600" dirty="0">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6699FF"/>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600" dirty="0">
                          <a:ea typeface="楷体_GB2312" pitchFamily="49" charset="-122"/>
                        </a:rPr>
                        <a:t>比喻</a:t>
                      </a:r>
                      <a:endParaRPr lang="zh-CN" altLang="en-US" sz="16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vMerge="1">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tcPr>
                </a:tc>
              </a:tr>
              <a:tr h="530225">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zh-CN" altLang="en-US" sz="1600" dirty="0">
                          <a:ea typeface="黑体" panose="02010609060101010101" pitchFamily="2" charset="-122"/>
                        </a:rPr>
                        <a:t>阅读方法</a:t>
                      </a:r>
                      <a:endParaRPr lang="zh-CN" altLang="en-US" sz="1600" dirty="0">
                        <a:ea typeface="黑体" panose="02010609060101010101" pitchFamily="2"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solidFill>
                      <a:srgbClr val="FFCCFF"/>
                    </a:solid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1600" dirty="0">
                          <a:ea typeface="楷体_GB2312" pitchFamily="49" charset="-122"/>
                        </a:rPr>
                        <a:t>仔细品读人物的语言，领悟人物的崇高精神</a:t>
                      </a:r>
                      <a:endParaRPr lang="zh-CN" altLang="en-US" sz="1600" dirty="0">
                        <a:ea typeface="楷体_GB2312" pitchFamily="49" charset="-122"/>
                      </a:endParaRPr>
                    </a:p>
                  </a:txBody>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T w="12700" cap="flat" cmpd="sng">
                      <a:solidFill>
                        <a:srgbClr val="9999FF"/>
                      </a:solidFill>
                      <a:prstDash val="solid"/>
                      <a:headEnd type="none" w="med" len="med"/>
                      <a:tailEnd type="none" w="med" len="med"/>
                    </a:lnT>
                    <a:lnB w="12700" cap="flat" cmpd="sng">
                      <a:solidFill>
                        <a:srgbClr val="9999FF"/>
                      </a:solidFill>
                      <a:prstDash val="solid"/>
                      <a:headEnd type="none" w="med" len="med"/>
                      <a:tailEnd type="none" w="med" len="med"/>
                    </a:lnB>
                    <a:lnTlToBr>
                      <a:noFill/>
                    </a:lnTlToBr>
                    <a:lnBlToTr>
                      <a:noFill/>
                    </a:lnBlToTr>
                    <a:noFill/>
                  </a:tcPr>
                </a:tc>
                <a:tc vMerge="1">
                  <a:tcPr>
                    <a:lnL w="12700" cap="flat" cmpd="sng">
                      <a:solidFill>
                        <a:srgbClr val="9999FF"/>
                      </a:solidFill>
                      <a:prstDash val="solid"/>
                      <a:headEnd type="none" w="med" len="med"/>
                      <a:tailEnd type="none" w="med" len="med"/>
                    </a:lnL>
                    <a:lnR w="12700" cap="flat" cmpd="sng">
                      <a:solidFill>
                        <a:srgbClr val="9999FF"/>
                      </a:solidFill>
                      <a:prstDash val="solid"/>
                      <a:headEnd type="none" w="med" len="med"/>
                      <a:tailEnd type="none" w="med" len="med"/>
                    </a:lnR>
                    <a:lnB w="12700" cap="flat" cmpd="sng">
                      <a:solidFill>
                        <a:srgbClr val="9999FF"/>
                      </a:solidFill>
                      <a:prstDash val="soli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1" name="图片 21526"/>
          <p:cNvPicPr>
            <a:picLocks noChangeAspect="1"/>
          </p:cNvPicPr>
          <p:nvPr/>
        </p:nvPicPr>
        <p:blipFill>
          <a:blip r:embed="rId1"/>
          <a:stretch>
            <a:fillRect/>
          </a:stretch>
        </p:blipFill>
        <p:spPr>
          <a:xfrm>
            <a:off x="3419475" y="3068638"/>
            <a:ext cx="2114550" cy="609600"/>
          </a:xfrm>
          <a:prstGeom prst="rect">
            <a:avLst/>
          </a:prstGeom>
          <a:noFill/>
          <a:ln w="9525">
            <a:noFill/>
          </a:ln>
        </p:spPr>
      </p:pic>
    </p:spTree>
  </p:cSld>
  <p:clrMapOvr>
    <a:masterClrMapping/>
  </p:clrMapOvr>
</p:sld>
</file>

<file path=ppt/tags/tag1.xml><?xml version="1.0" encoding="utf-8"?>
<p:tagLst xmlns:p="http://schemas.openxmlformats.org/presentationml/2006/main">
  <p:tag name="KSO_WM_SLIDE_MODEL_TYPE" val="timeline"/>
</p:tagLst>
</file>

<file path=ppt/theme/theme1.xml><?xml version="1.0" encoding="utf-8"?>
<a:theme xmlns:a="http://schemas.openxmlformats.org/drawingml/2006/main" name="自定义设计方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4778</Words>
  <Application>WPS 演示</Application>
  <PresentationFormat>在屏幕上显示</PresentationFormat>
  <Paragraphs>297</Paragraphs>
  <Slides>17</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17</vt:i4>
      </vt:variant>
    </vt:vector>
  </HeadingPairs>
  <TitlesOfParts>
    <vt:vector size="31" baseType="lpstr">
      <vt:lpstr>Arial</vt:lpstr>
      <vt:lpstr>宋体</vt:lpstr>
      <vt:lpstr>Wingdings</vt:lpstr>
      <vt:lpstr>Calibri</vt:lpstr>
      <vt:lpstr>仿宋_GB2312</vt:lpstr>
      <vt:lpstr>仿宋</vt:lpstr>
      <vt:lpstr>黑体</vt:lpstr>
      <vt:lpstr>楷体_GB2312</vt:lpstr>
      <vt:lpstr>新宋体</vt:lpstr>
      <vt:lpstr>方正细圆_GBK</vt:lpstr>
      <vt:lpstr>方正魏碑_GBK</vt:lpstr>
      <vt:lpstr>微软雅黑</vt:lpstr>
      <vt:lpstr>Arial Unicode MS</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www.winsoso.com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qwe</cp:lastModifiedBy>
  <cp:revision>327</cp:revision>
  <dcterms:created xsi:type="dcterms:W3CDTF">2021-01-05T06:40:17Z</dcterms:created>
  <dcterms:modified xsi:type="dcterms:W3CDTF">2021-10-24T10:11:10Z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06DFE257D3304DE2B9EABC1B5E6EC1D2</vt:lpwstr>
  </property>
</Properties>
</file>